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7901" autoAdjust="0"/>
  </p:normalViewPr>
  <p:slideViewPr>
    <p:cSldViewPr>
      <p:cViewPr>
        <p:scale>
          <a:sx n="75" d="100"/>
          <a:sy n="75" d="100"/>
        </p:scale>
        <p:origin x="-266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1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C4C64-512A-433B-9BC5-42A031D8B589}" type="datetimeFigureOut">
              <a:rPr lang="da-DK" smtClean="0"/>
              <a:pPr/>
              <a:t>01-09-2011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F0BFA-A276-48A6-ACF3-99CC98FA6403}" type="slidenum">
              <a:rPr lang="da-DK" smtClean="0"/>
              <a:pPr/>
              <a:t>‹nr.›</a:t>
            </a:fld>
            <a:endParaRPr lang="da-DK"/>
          </a:p>
        </p:txBody>
      </p:sp>
    </p:spTree>
    <p:extLst>
      <p:ext uri="{BB962C8B-B14F-4D97-AF65-F5344CB8AC3E}">
        <p14:creationId xmlns="" xmlns:p14="http://schemas.microsoft.com/office/powerpoint/2010/main" val="84990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tomkost.dk/services/nyhedsrum/nyheder/2005/slankekure_virker_ikke.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ltomkost.dk/services/nyhedsrum/nyheder/2005/kostraadene_er_ikke_slankeraad.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buNone/>
            </a:pPr>
            <a:r>
              <a:rPr lang="fo-FO" sz="1200" noProof="0" dirty="0" smtClean="0"/>
              <a:t>Et fjølbroytt og haldið hóskandi vekt</a:t>
            </a:r>
          </a:p>
          <a:p>
            <a:pPr eaLnBrk="1" hangingPunct="1"/>
            <a:endParaRPr lang="fo-FO" sz="1200" b="1" noProof="0" dirty="0" smtClean="0">
              <a:latin typeface="Arial" charset="0"/>
            </a:endParaRPr>
          </a:p>
          <a:p>
            <a:pPr eaLnBrk="1" hangingPunct="1"/>
            <a:r>
              <a:rPr lang="fo-FO" sz="1200" b="1" noProof="0" dirty="0" smtClean="0">
                <a:latin typeface="Arial" charset="0"/>
              </a:rPr>
              <a:t>Et</a:t>
            </a:r>
            <a:r>
              <a:rPr lang="fo-FO" sz="1200" b="1" baseline="0" noProof="0" dirty="0" smtClean="0">
                <a:latin typeface="Arial" charset="0"/>
              </a:rPr>
              <a:t> eitt sindur av øllum!</a:t>
            </a:r>
            <a:endParaRPr lang="fo-FO" sz="1200" b="1" noProof="0" dirty="0" smtClean="0">
              <a:latin typeface="Arial" charset="0"/>
            </a:endParaRPr>
          </a:p>
          <a:p>
            <a:pPr eaLnBrk="1" hangingPunct="1"/>
            <a:r>
              <a:rPr lang="fo-FO" sz="1200" noProof="0" dirty="0" smtClean="0">
                <a:latin typeface="Arial" charset="0"/>
              </a:rPr>
              <a:t>Tær ymisku matvørurnar</a:t>
            </a:r>
            <a:r>
              <a:rPr lang="fo-FO" sz="1200" baseline="0" noProof="0" dirty="0" smtClean="0">
                <a:latin typeface="Arial" charset="0"/>
              </a:rPr>
              <a:t> innihalda ymiskar vitaminir, minerali og nógv onnur heilsugóð evni. Við at eta eitt sindur av øllum fær kroppurin øll tey føðsluevnini, sum hann hevur tørv á.</a:t>
            </a:r>
            <a:r>
              <a:rPr lang="fo-FO" sz="1200" noProof="0" dirty="0" smtClean="0">
                <a:latin typeface="Arial" charset="0"/>
              </a:rPr>
              <a:t> </a:t>
            </a:r>
          </a:p>
          <a:p>
            <a:pPr eaLnBrk="1" hangingPunct="1"/>
            <a:endParaRPr lang="fo-FO" sz="1200" noProof="0" dirty="0" smtClean="0">
              <a:latin typeface="Arial" charset="0"/>
            </a:endParaRPr>
          </a:p>
          <a:p>
            <a:pPr eaLnBrk="1" hangingPunct="1"/>
            <a:r>
              <a:rPr lang="fo-FO" sz="1200" noProof="0" dirty="0" smtClean="0">
                <a:latin typeface="Arial" charset="0"/>
              </a:rPr>
              <a:t>At eta fjølbroytt</a:t>
            </a:r>
            <a:r>
              <a:rPr lang="fo-FO" sz="1200" baseline="0" noProof="0" dirty="0" smtClean="0">
                <a:latin typeface="Arial" charset="0"/>
              </a:rPr>
              <a:t> merkir í veruleikanum, at seta saman máltíðirnar við mati úr øllum </a:t>
            </a:r>
            <a:r>
              <a:rPr lang="fo-FO" sz="1200" baseline="0" noProof="0" dirty="0" err="1" smtClean="0">
                <a:latin typeface="Arial" charset="0"/>
              </a:rPr>
              <a:t>matvørubólkunum</a:t>
            </a:r>
            <a:r>
              <a:rPr lang="fo-FO" sz="1200" baseline="0" noProof="0" dirty="0" smtClean="0">
                <a:latin typeface="Arial" charset="0"/>
              </a:rPr>
              <a:t>.</a:t>
            </a:r>
            <a:endParaRPr lang="fo-FO" sz="1200" noProof="0" dirty="0" smtClean="0">
              <a:latin typeface="Arial" charset="0"/>
            </a:endParaRPr>
          </a:p>
          <a:p>
            <a:pPr eaLnBrk="1" hangingPunct="1"/>
            <a:r>
              <a:rPr lang="fo-FO" sz="1200" noProof="0" dirty="0" smtClean="0">
                <a:latin typeface="Arial" charset="0"/>
              </a:rPr>
              <a:t>Síggj til hvønn</a:t>
            </a:r>
            <a:r>
              <a:rPr lang="fo-FO" sz="1200" baseline="0" noProof="0" dirty="0" smtClean="0">
                <a:latin typeface="Arial" charset="0"/>
              </a:rPr>
              <a:t> dag at eta okkurt innan </a:t>
            </a:r>
            <a:r>
              <a:rPr lang="fo-FO" sz="1200" baseline="0" noProof="0" dirty="0" err="1" smtClean="0">
                <a:latin typeface="Arial" charset="0"/>
              </a:rPr>
              <a:t>matvørubólkarnar</a:t>
            </a:r>
            <a:r>
              <a:rPr lang="fo-FO" sz="1200" baseline="0" noProof="0" dirty="0" smtClean="0">
                <a:latin typeface="Arial" charset="0"/>
              </a:rPr>
              <a:t> – og skift ímillum ymiskar vørur innan hvønn bólk</a:t>
            </a:r>
            <a:r>
              <a:rPr lang="fo-FO" sz="1200" noProof="0" dirty="0" smtClean="0">
                <a:latin typeface="Arial" charset="0"/>
              </a:rPr>
              <a:t>: </a:t>
            </a:r>
          </a:p>
          <a:p>
            <a:pPr eaLnBrk="1" hangingPunct="1">
              <a:buFontTx/>
              <a:buChar char="•"/>
            </a:pPr>
            <a:r>
              <a:rPr lang="fo-FO" sz="1200" noProof="0" dirty="0" smtClean="0">
                <a:latin typeface="Arial" charset="0"/>
              </a:rPr>
              <a:t>Frukt og grønmeti </a:t>
            </a:r>
          </a:p>
          <a:p>
            <a:pPr eaLnBrk="1" hangingPunct="1">
              <a:buFontTx/>
              <a:buChar char="•"/>
            </a:pPr>
            <a:r>
              <a:rPr lang="fo-FO" sz="1200" noProof="0" dirty="0" smtClean="0">
                <a:latin typeface="Arial" charset="0"/>
              </a:rPr>
              <a:t>Breyð,</a:t>
            </a:r>
            <a:r>
              <a:rPr lang="fo-FO" sz="1200" baseline="0" noProof="0" dirty="0" smtClean="0">
                <a:latin typeface="Arial" charset="0"/>
              </a:rPr>
              <a:t> </a:t>
            </a:r>
            <a:r>
              <a:rPr lang="fo-FO" sz="1200" noProof="0" dirty="0" smtClean="0">
                <a:latin typeface="Arial" charset="0"/>
              </a:rPr>
              <a:t>grýn, epli,</a:t>
            </a:r>
            <a:r>
              <a:rPr lang="fo-FO" sz="1200" baseline="0" noProof="0" dirty="0" smtClean="0">
                <a:latin typeface="Arial" charset="0"/>
              </a:rPr>
              <a:t> rís og pasta</a:t>
            </a:r>
          </a:p>
          <a:p>
            <a:pPr eaLnBrk="1" hangingPunct="1">
              <a:buFontTx/>
              <a:buChar char="•"/>
            </a:pPr>
            <a:r>
              <a:rPr lang="fo-FO" sz="1200" noProof="0" dirty="0" smtClean="0">
                <a:latin typeface="Arial" charset="0"/>
              </a:rPr>
              <a:t>Fisk</a:t>
            </a:r>
          </a:p>
          <a:p>
            <a:pPr eaLnBrk="1" hangingPunct="1">
              <a:buFontTx/>
              <a:buChar char="•"/>
            </a:pPr>
            <a:r>
              <a:rPr lang="fo-FO" sz="1200" noProof="0" dirty="0" smtClean="0">
                <a:latin typeface="Arial" charset="0"/>
              </a:rPr>
              <a:t>Kjøt og egg</a:t>
            </a:r>
          </a:p>
          <a:p>
            <a:pPr eaLnBrk="1" hangingPunct="1">
              <a:buFontTx/>
              <a:buChar char="•"/>
            </a:pPr>
            <a:r>
              <a:rPr lang="fo-FO" sz="1200" noProof="0" dirty="0" smtClean="0">
                <a:latin typeface="Arial" charset="0"/>
              </a:rPr>
              <a:t>Mjólk og ost</a:t>
            </a:r>
          </a:p>
          <a:p>
            <a:pPr eaLnBrk="1" hangingPunct="1"/>
            <a:endParaRPr lang="fo-FO" sz="1200" noProof="0" dirty="0" smtClean="0">
              <a:latin typeface="Arial" charset="0"/>
            </a:endParaRPr>
          </a:p>
          <a:p>
            <a:pPr eaLnBrk="1" hangingPunct="1"/>
            <a:r>
              <a:rPr lang="fo-FO" sz="1200" noProof="0" dirty="0" smtClean="0">
                <a:latin typeface="Arial" charset="0"/>
              </a:rPr>
              <a:t>Sodavatn, góðgæti, køkur</a:t>
            </a:r>
            <a:r>
              <a:rPr lang="fo-FO" sz="1200" baseline="0" noProof="0" dirty="0" smtClean="0">
                <a:latin typeface="Arial" charset="0"/>
              </a:rPr>
              <a:t> og ísur eru ikki partur av ráðnum um at eta fjølbroytt, tí tað </a:t>
            </a:r>
            <a:r>
              <a:rPr lang="fo-FO" sz="1200" baseline="0" noProof="0" dirty="0" err="1" smtClean="0">
                <a:latin typeface="Arial" charset="0"/>
              </a:rPr>
              <a:t>føðsluliga</a:t>
            </a:r>
            <a:r>
              <a:rPr lang="fo-FO" sz="1200" baseline="0" noProof="0" dirty="0" smtClean="0">
                <a:latin typeface="Arial" charset="0"/>
              </a:rPr>
              <a:t> eingin fyrimunur er, við at eta hesar vørur. Tá tú etur heilsugott og fjølbroytt - og rørir teg, er pláss fyri eitt sindur av tí søta – tá okkurt serligt høvi er.</a:t>
            </a:r>
            <a:endParaRPr lang="fo-FO" sz="1200" noProof="0" dirty="0" smtClean="0">
              <a:latin typeface="Arial" charset="0"/>
            </a:endParaRPr>
          </a:p>
          <a:p>
            <a:pPr eaLnBrk="1" hangingPunct="1"/>
            <a:endParaRPr lang="fo-FO" sz="1200" b="1" noProof="0" dirty="0" smtClean="0">
              <a:latin typeface="Arial" charset="0"/>
            </a:endParaRPr>
          </a:p>
          <a:p>
            <a:pPr eaLnBrk="1" hangingPunct="1"/>
            <a:r>
              <a:rPr lang="fo-FO" sz="1200" b="1" noProof="0" dirty="0" smtClean="0">
                <a:latin typeface="Arial" charset="0"/>
              </a:rPr>
              <a:t>Halt</a:t>
            </a:r>
            <a:r>
              <a:rPr lang="fo-FO" sz="1200" b="1" baseline="0" noProof="0" dirty="0" smtClean="0">
                <a:latin typeface="Arial" charset="0"/>
              </a:rPr>
              <a:t> skil á vektini</a:t>
            </a:r>
          </a:p>
          <a:p>
            <a:pPr eaLnBrk="1" hangingPunct="1"/>
            <a:r>
              <a:rPr lang="fo-FO" sz="1200" b="0" baseline="0" noProof="0" dirty="0" smtClean="0">
                <a:latin typeface="Arial" charset="0"/>
              </a:rPr>
              <a:t>Tann besti mátin at forða fyri yvirvekt, er at liva eftir teimum 8 kostráðunum. Um tú vil lætna, skal tú royna at gera smáar lagaligar broytingar. Et regluliga máltíðir við nógvum grønmeti. Et minni veðrir og ver sparin við tí feita og søta. Fá rørslu inn, sum ein náttúruligur partur av gerandisdagin, til dømis við at </a:t>
            </a:r>
            <a:r>
              <a:rPr lang="fo-FO" sz="1200" b="0" baseline="0" noProof="0" dirty="0" err="1" smtClean="0">
                <a:latin typeface="Arial" charset="0"/>
              </a:rPr>
              <a:t>sykla</a:t>
            </a:r>
            <a:r>
              <a:rPr lang="fo-FO" sz="1200" b="0" baseline="0" noProof="0" dirty="0" smtClean="0">
                <a:latin typeface="Arial" charset="0"/>
              </a:rPr>
              <a:t> ella ganga í skúla. Íðka eina stuttliga ítróttargrein.</a:t>
            </a:r>
          </a:p>
          <a:p>
            <a:pPr eaLnBrk="1" hangingPunct="1"/>
            <a:endParaRPr lang="fo-FO" sz="1200" b="0" baseline="0" noProof="0" dirty="0" smtClean="0">
              <a:latin typeface="Arial" charset="0"/>
            </a:endParaRPr>
          </a:p>
        </p:txBody>
      </p:sp>
      <p:sp>
        <p:nvSpPr>
          <p:cNvPr id="4" name="Pladsholder til diasnummer 3"/>
          <p:cNvSpPr>
            <a:spLocks noGrp="1"/>
          </p:cNvSpPr>
          <p:nvPr>
            <p:ph type="sldNum" sz="quarter" idx="10"/>
          </p:nvPr>
        </p:nvSpPr>
        <p:spPr/>
        <p:txBody>
          <a:bodyPr/>
          <a:lstStyle/>
          <a:p>
            <a:fld id="{E65F0BFA-A276-48A6-ACF3-99CC98FA6403}"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Matpakkahondin</a:t>
            </a:r>
          </a:p>
          <a:p>
            <a:pPr eaLnBrk="1" hangingPunct="1"/>
            <a:endParaRPr lang="fo-FO" sz="1200" noProof="0" dirty="0" smtClean="0">
              <a:latin typeface="Arial" charset="0"/>
            </a:endParaRPr>
          </a:p>
          <a:p>
            <a:pPr eaLnBrk="1" hangingPunct="1"/>
            <a:r>
              <a:rPr lang="fo-FO" sz="1200" noProof="0" dirty="0" smtClean="0">
                <a:latin typeface="Arial" charset="0"/>
              </a:rPr>
              <a:t>Í einum góðum</a:t>
            </a:r>
            <a:r>
              <a:rPr lang="fo-FO" sz="1200" baseline="0" noProof="0" dirty="0" smtClean="0">
                <a:latin typeface="Arial" charset="0"/>
              </a:rPr>
              <a:t> og </a:t>
            </a:r>
            <a:r>
              <a:rPr lang="fo-FO" sz="1200" baseline="0" noProof="0" dirty="0" err="1" smtClean="0">
                <a:latin typeface="Arial" charset="0"/>
              </a:rPr>
              <a:t>heilsugóðum</a:t>
            </a:r>
            <a:r>
              <a:rPr lang="fo-FO" sz="1200" baseline="0" noProof="0" dirty="0" smtClean="0">
                <a:latin typeface="Arial" charset="0"/>
              </a:rPr>
              <a:t> matpakka er:</a:t>
            </a:r>
            <a:r>
              <a:rPr lang="fo-FO" sz="1200" noProof="0" dirty="0" smtClean="0">
                <a:latin typeface="Arial" charset="0"/>
              </a:rPr>
              <a:t/>
            </a:r>
            <a:br>
              <a:rPr lang="fo-FO" sz="1200" noProof="0" dirty="0" smtClean="0">
                <a:latin typeface="Arial" charset="0"/>
              </a:rPr>
            </a:br>
            <a:r>
              <a:rPr lang="fo-FO" sz="1200" noProof="0" dirty="0" smtClean="0">
                <a:latin typeface="Arial" charset="0"/>
              </a:rPr>
              <a:t/>
            </a:r>
            <a:br>
              <a:rPr lang="fo-FO" sz="1200" noProof="0" dirty="0" smtClean="0">
                <a:latin typeface="Arial" charset="0"/>
              </a:rPr>
            </a:br>
            <a:r>
              <a:rPr lang="fo-FO" sz="1200" noProof="0" dirty="0" smtClean="0">
                <a:latin typeface="Arial" charset="0"/>
              </a:rPr>
              <a:t>Grønmeti – grønt at gnaga,</a:t>
            </a:r>
            <a:r>
              <a:rPr lang="fo-FO" sz="1200" baseline="0" noProof="0" dirty="0" smtClean="0">
                <a:latin typeface="Arial" charset="0"/>
              </a:rPr>
              <a:t> salat ella viðskeri</a:t>
            </a:r>
            <a:r>
              <a:rPr lang="fo-FO" sz="1200" noProof="0" dirty="0" smtClean="0">
                <a:latin typeface="Arial" charset="0"/>
              </a:rPr>
              <a:t/>
            </a:r>
            <a:br>
              <a:rPr lang="fo-FO" sz="1200" noProof="0" dirty="0" smtClean="0">
                <a:latin typeface="Arial" charset="0"/>
              </a:rPr>
            </a:br>
            <a:r>
              <a:rPr lang="fo-FO" sz="1200" noProof="0" dirty="0" smtClean="0">
                <a:latin typeface="Arial" charset="0"/>
              </a:rPr>
              <a:t>Breyð - helst rugbreyð ella grovt breyð (fullkornsbreyð) </a:t>
            </a:r>
            <a:br>
              <a:rPr lang="fo-FO" sz="1200" noProof="0" dirty="0" smtClean="0">
                <a:latin typeface="Arial" charset="0"/>
              </a:rPr>
            </a:br>
            <a:r>
              <a:rPr lang="fo-FO" sz="1200" noProof="0" dirty="0" smtClean="0">
                <a:latin typeface="Arial" charset="0"/>
              </a:rPr>
              <a:t>Viðskeri – kjøt, ostur ella egg</a:t>
            </a:r>
            <a:br>
              <a:rPr lang="fo-FO" sz="1200" noProof="0" dirty="0" smtClean="0">
                <a:latin typeface="Arial" charset="0"/>
              </a:rPr>
            </a:br>
            <a:r>
              <a:rPr lang="fo-FO" sz="1200" noProof="0" dirty="0" smtClean="0">
                <a:latin typeface="Arial" charset="0"/>
              </a:rPr>
              <a:t>Fiskur – í minsta lagi eitt slag av fiskaviðskera.</a:t>
            </a:r>
          </a:p>
          <a:p>
            <a:pPr eaLnBrk="1" hangingPunct="1"/>
            <a:r>
              <a:rPr lang="fo-FO" sz="1200" noProof="0" dirty="0" smtClean="0">
                <a:latin typeface="Arial" charset="0"/>
              </a:rPr>
              <a:t>Frukt – Tað fríska</a:t>
            </a:r>
            <a:r>
              <a:rPr lang="fo-FO" sz="1200" baseline="0" noProof="0" dirty="0" smtClean="0">
                <a:latin typeface="Arial" charset="0"/>
              </a:rPr>
              <a:t> og tað søta</a:t>
            </a:r>
            <a:endParaRPr lang="fo-FO" sz="1200" noProof="0" dirty="0" smtClean="0">
              <a:latin typeface="Arial" charset="0"/>
            </a:endParaRPr>
          </a:p>
          <a:p>
            <a:pPr eaLnBrk="1" hangingPunct="1"/>
            <a:endParaRPr lang="fo-FO" sz="1200" noProof="0" dirty="0" smtClean="0">
              <a:latin typeface="Arial" charset="0"/>
            </a:endParaRPr>
          </a:p>
          <a:p>
            <a:pPr eaLnBrk="1" hangingPunct="1"/>
            <a:r>
              <a:rPr lang="fo-FO" sz="1200" noProof="0" dirty="0" smtClean="0">
                <a:latin typeface="Arial" charset="0"/>
              </a:rPr>
              <a:t>Tað er ein lutur fyri hvønn fingur. Matpakkahondin</a:t>
            </a:r>
            <a:r>
              <a:rPr lang="fo-FO" sz="1200" baseline="0" noProof="0" dirty="0" smtClean="0">
                <a:latin typeface="Arial" charset="0"/>
              </a:rPr>
              <a:t> er eitt hent og einfalt amboð, tá tú fert til handils og tá tú skalt smyrja matpakkar.</a:t>
            </a:r>
            <a:r>
              <a:rPr lang="fo-FO" sz="1200" noProof="0" dirty="0" smtClean="0">
                <a:latin typeface="Arial" charset="0"/>
              </a:rPr>
              <a:t> </a:t>
            </a:r>
            <a:endParaRPr lang="fo-FO" sz="1200" b="1" noProof="0" dirty="0" smtClean="0">
              <a:latin typeface="Arial" charset="0"/>
            </a:endParaRPr>
          </a:p>
          <a:p>
            <a:pPr eaLnBrk="1" hangingPunct="1"/>
            <a:r>
              <a:rPr lang="fo-FO" sz="1200" noProof="0" dirty="0" smtClean="0">
                <a:latin typeface="Arial" charset="0"/>
              </a:rPr>
              <a:t> </a:t>
            </a:r>
            <a:br>
              <a:rPr lang="fo-FO" sz="1200" noProof="0" dirty="0" smtClean="0">
                <a:latin typeface="Arial" charset="0"/>
              </a:rPr>
            </a:br>
            <a:r>
              <a:rPr lang="fo-FO" sz="1200" b="1" noProof="0" dirty="0" smtClean="0">
                <a:latin typeface="Arial" charset="0"/>
              </a:rPr>
              <a:t>Orka</a:t>
            </a:r>
            <a:r>
              <a:rPr lang="fo-FO" sz="1200" b="1" baseline="0" noProof="0" dirty="0" smtClean="0">
                <a:latin typeface="Arial" charset="0"/>
              </a:rPr>
              <a:t> til allan dagin</a:t>
            </a:r>
            <a:r>
              <a:rPr lang="fo-FO" sz="1200" noProof="0" dirty="0" smtClean="0">
                <a:latin typeface="Arial" charset="0"/>
              </a:rPr>
              <a:t/>
            </a:r>
            <a:br>
              <a:rPr lang="fo-FO" sz="1200" noProof="0" dirty="0" smtClean="0">
                <a:latin typeface="Arial" charset="0"/>
              </a:rPr>
            </a:br>
            <a:r>
              <a:rPr lang="fo-FO" sz="1200" noProof="0" dirty="0" smtClean="0">
                <a:latin typeface="Arial" charset="0"/>
              </a:rPr>
              <a:t>Matpakkin skal geva orku til ein langan skúladag.</a:t>
            </a:r>
            <a:r>
              <a:rPr lang="fo-FO" sz="1200" baseline="0" noProof="0" dirty="0" smtClean="0">
                <a:latin typeface="Arial" charset="0"/>
              </a:rPr>
              <a:t> M</a:t>
            </a:r>
            <a:r>
              <a:rPr lang="fo-FO" sz="1200" noProof="0" dirty="0" smtClean="0">
                <a:latin typeface="Arial" charset="0"/>
              </a:rPr>
              <a:t>eira enn ein triðingur av tí,</a:t>
            </a:r>
            <a:r>
              <a:rPr lang="fo-FO" sz="1200" baseline="0" noProof="0" dirty="0" smtClean="0">
                <a:latin typeface="Arial" charset="0"/>
              </a:rPr>
              <a:t> sum næmingarnir eta, eta teir, meðan teir eru í skúla. Rugbreyð og viðskeri er gott, men vit eiga eisini at minnast til fruktina og grønmeti.</a:t>
            </a:r>
            <a:r>
              <a:rPr lang="fo-FO" sz="1200" noProof="0" dirty="0" smtClean="0">
                <a:latin typeface="Arial" charset="0"/>
              </a:rPr>
              <a:t> Ein heilsugóður og leskiligur matpakki</a:t>
            </a:r>
            <a:r>
              <a:rPr lang="fo-FO" sz="1200" baseline="0" noProof="0" dirty="0" smtClean="0">
                <a:latin typeface="Arial" charset="0"/>
              </a:rPr>
              <a:t> gevur orku og vælveru í gerandisdegnum, eins og hann gagnar heilsuni. Harafturat er tað lættari at halda vektini.</a:t>
            </a:r>
            <a:endParaRPr lang="fo-FO" sz="1200" noProof="0" dirty="0" smtClean="0">
              <a:latin typeface="Arial" charset="0"/>
            </a:endParaRPr>
          </a:p>
          <a:p>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o-FO" sz="1200" noProof="0" dirty="0" smtClean="0">
                <a:latin typeface="Arial" charset="0"/>
              </a:rPr>
              <a:t>Á </a:t>
            </a:r>
            <a:r>
              <a:rPr lang="fo-FO" sz="1200" noProof="0" dirty="0" err="1" smtClean="0">
                <a:latin typeface="Arial" charset="0"/>
              </a:rPr>
              <a:t>Y-borðiskinum</a:t>
            </a:r>
            <a:r>
              <a:rPr lang="fo-FO" sz="1200" noProof="0" dirty="0" smtClean="0">
                <a:latin typeface="Arial" charset="0"/>
              </a:rPr>
              <a:t> er 1/5 kjøt, 2/5 grønmeti og 2/5 epli, rís ella pasta.</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pPr eaLnBrk="1" hangingPunct="1"/>
            <a:r>
              <a:rPr lang="fo-FO" sz="1200" b="1" noProof="0" dirty="0" smtClean="0">
                <a:latin typeface="Arial" charset="0"/>
              </a:rPr>
              <a:t>Eitt</a:t>
            </a:r>
            <a:r>
              <a:rPr lang="fo-FO" sz="1200" b="1" baseline="0" noProof="0" dirty="0" smtClean="0">
                <a:latin typeface="Arial" charset="0"/>
              </a:rPr>
              <a:t> dømi um </a:t>
            </a:r>
            <a:r>
              <a:rPr lang="fo-FO" sz="1200" b="1" baseline="0" noProof="0" dirty="0" err="1" smtClean="0">
                <a:latin typeface="Arial" charset="0"/>
              </a:rPr>
              <a:t>skundverðir</a:t>
            </a:r>
            <a:r>
              <a:rPr lang="fo-FO" sz="1200" b="1" baseline="0" noProof="0" dirty="0" smtClean="0">
                <a:latin typeface="Arial" charset="0"/>
              </a:rPr>
              <a:t> – so nógv fiti er í </a:t>
            </a:r>
            <a:r>
              <a:rPr lang="fo-FO" sz="1200" b="1" baseline="0" noProof="0" dirty="0" err="1" smtClean="0">
                <a:latin typeface="Arial" charset="0"/>
              </a:rPr>
              <a:t>skundverðum</a:t>
            </a:r>
            <a:r>
              <a:rPr lang="fo-FO" sz="1200" b="1" noProof="0" dirty="0" smtClean="0">
                <a:latin typeface="Arial" charset="0"/>
              </a:rPr>
              <a:t> </a:t>
            </a:r>
          </a:p>
          <a:p>
            <a:pPr eaLnBrk="1" hangingPunct="1"/>
            <a:endParaRPr lang="fo-FO" sz="1200" b="1" noProof="0" dirty="0" smtClean="0">
              <a:latin typeface="Arial" charset="0"/>
            </a:endParaRPr>
          </a:p>
          <a:p>
            <a:r>
              <a:rPr lang="fo-FO" sz="1200" b="1" noProof="0" dirty="0" err="1" smtClean="0">
                <a:latin typeface="Arial" charset="0"/>
              </a:rPr>
              <a:t>Skundverðir</a:t>
            </a:r>
            <a:r>
              <a:rPr lang="fo-FO" sz="1200" b="1" noProof="0" dirty="0" smtClean="0">
                <a:latin typeface="Arial" charset="0"/>
              </a:rPr>
              <a:t> eru </a:t>
            </a:r>
            <a:r>
              <a:rPr lang="fo-FO" sz="1200" b="1" noProof="0" dirty="0" err="1" smtClean="0">
                <a:latin typeface="Arial" charset="0"/>
              </a:rPr>
              <a:t>orkutættir</a:t>
            </a:r>
            <a:endParaRPr lang="fo-FO" sz="1200" b="1" noProof="0" dirty="0" smtClean="0">
              <a:latin typeface="Arial" charset="0"/>
            </a:endParaRPr>
          </a:p>
          <a:p>
            <a:r>
              <a:rPr lang="fo-FO" sz="1200" noProof="0" dirty="0" err="1" smtClean="0">
                <a:latin typeface="Arial" charset="0"/>
              </a:rPr>
              <a:t>Skundverðir</a:t>
            </a:r>
            <a:r>
              <a:rPr lang="fo-FO" sz="1200" noProof="0" dirty="0" smtClean="0">
                <a:latin typeface="Arial" charset="0"/>
              </a:rPr>
              <a:t> hava ikki altíð eina vørulýsing, tí er ikki altíð gott at vita, hvat tað er, sum verður etið. Í </a:t>
            </a:r>
            <a:r>
              <a:rPr lang="fo-FO" sz="1200" noProof="0" dirty="0" err="1" smtClean="0">
                <a:latin typeface="Arial" charset="0"/>
              </a:rPr>
              <a:t>s</a:t>
            </a:r>
            <a:r>
              <a:rPr lang="fo-FO" sz="1200" baseline="0" noProof="0" dirty="0" err="1" smtClean="0">
                <a:latin typeface="Arial" charset="0"/>
              </a:rPr>
              <a:t>kundverðum</a:t>
            </a:r>
            <a:r>
              <a:rPr lang="fo-FO" sz="1200" baseline="0" noProof="0" dirty="0" smtClean="0">
                <a:latin typeface="Arial" charset="0"/>
              </a:rPr>
              <a:t>, sum til dømis kips, </a:t>
            </a:r>
            <a:r>
              <a:rPr lang="fo-FO" sz="1200" baseline="0" noProof="0" dirty="0" err="1" smtClean="0">
                <a:latin typeface="Arial" charset="0"/>
              </a:rPr>
              <a:t>burgarar</a:t>
            </a:r>
            <a:r>
              <a:rPr lang="fo-FO" sz="1200" baseline="0" noProof="0" dirty="0" smtClean="0">
                <a:latin typeface="Arial" charset="0"/>
              </a:rPr>
              <a:t> og sodavatn, er nógv orka og teir eru </a:t>
            </a:r>
            <a:r>
              <a:rPr lang="fo-FO" sz="1200" baseline="0" noProof="0" dirty="0" err="1" smtClean="0">
                <a:latin typeface="Arial" charset="0"/>
              </a:rPr>
              <a:t>orkutættir</a:t>
            </a:r>
            <a:r>
              <a:rPr lang="fo-FO" sz="1200" baseline="0" noProof="0" dirty="0" smtClean="0">
                <a:latin typeface="Arial" charset="0"/>
              </a:rPr>
              <a:t>, tí nógv fiti og sukur er í. </a:t>
            </a:r>
            <a:r>
              <a:rPr lang="fo-FO" sz="1200" baseline="0" noProof="0" dirty="0" err="1" smtClean="0">
                <a:latin typeface="Arial" charset="0"/>
              </a:rPr>
              <a:t>Orkutættur</a:t>
            </a:r>
            <a:r>
              <a:rPr lang="fo-FO" sz="1200" baseline="0" noProof="0" dirty="0" smtClean="0">
                <a:latin typeface="Arial" charset="0"/>
              </a:rPr>
              <a:t> matur kann lættliga gera, at </a:t>
            </a:r>
            <a:r>
              <a:rPr lang="fo-FO" sz="1200" baseline="0" noProof="0" dirty="0" err="1" smtClean="0">
                <a:latin typeface="Arial" charset="0"/>
              </a:rPr>
              <a:t>orkuinntøkan</a:t>
            </a:r>
            <a:r>
              <a:rPr lang="fo-FO" sz="1200" baseline="0" noProof="0" dirty="0" smtClean="0">
                <a:latin typeface="Arial" charset="0"/>
              </a:rPr>
              <a:t> verður ov høg og at vandin fyri at taka uppá økist.</a:t>
            </a:r>
            <a:endParaRPr lang="fo-FO" sz="1200" noProof="0" dirty="0" smtClean="0">
              <a:latin typeface="Arial" charset="0"/>
            </a:endParaRPr>
          </a:p>
          <a:p>
            <a:r>
              <a:rPr lang="fo-FO" sz="1200" noProof="0" dirty="0" smtClean="0">
                <a:latin typeface="Arial" charset="0"/>
              </a:rPr>
              <a:t>Sodavatn,</a:t>
            </a:r>
            <a:r>
              <a:rPr lang="fo-FO" sz="1200" baseline="0" noProof="0" dirty="0" smtClean="0">
                <a:latin typeface="Arial" charset="0"/>
              </a:rPr>
              <a:t> munnbitar og </a:t>
            </a:r>
            <a:r>
              <a:rPr lang="fo-FO" sz="1200" baseline="0" noProof="0" dirty="0" err="1" smtClean="0">
                <a:latin typeface="Arial" charset="0"/>
              </a:rPr>
              <a:t>skundverðir</a:t>
            </a:r>
            <a:r>
              <a:rPr lang="fo-FO" sz="1200" baseline="0" noProof="0" dirty="0" smtClean="0">
                <a:latin typeface="Arial" charset="0"/>
              </a:rPr>
              <a:t> verða oftast ikki etnir fyri seg, men settir saman, hetta merkir at </a:t>
            </a:r>
            <a:r>
              <a:rPr lang="fo-FO" sz="1200" baseline="0" noProof="0" dirty="0" err="1" smtClean="0">
                <a:latin typeface="Arial" charset="0"/>
              </a:rPr>
              <a:t>orkunøgdin</a:t>
            </a:r>
            <a:r>
              <a:rPr lang="fo-FO" sz="1200" baseline="0" noProof="0" dirty="0" smtClean="0">
                <a:latin typeface="Arial" charset="0"/>
              </a:rPr>
              <a:t> verður enn størri – sum so aftur økir um vandan fyri at taka uppá enn meira, um javnvág ikki er millum </a:t>
            </a:r>
            <a:r>
              <a:rPr lang="fo-FO" sz="1200" baseline="0" noProof="0" dirty="0" err="1" smtClean="0">
                <a:latin typeface="Arial" charset="0"/>
              </a:rPr>
              <a:t>orkuinntøku</a:t>
            </a:r>
            <a:r>
              <a:rPr lang="fo-FO" sz="1200" baseline="0" noProof="0" dirty="0" smtClean="0">
                <a:latin typeface="Arial" charset="0"/>
              </a:rPr>
              <a:t> og orkutørv.</a:t>
            </a:r>
          </a:p>
          <a:p>
            <a:endParaRPr lang="fo-FO" sz="1200" b="1" noProof="0" dirty="0" smtClean="0">
              <a:latin typeface="Arial" charset="0"/>
            </a:endParaRPr>
          </a:p>
          <a:p>
            <a:r>
              <a:rPr lang="fo-FO" sz="1200" b="1" noProof="0" dirty="0" smtClean="0">
                <a:latin typeface="Arial" charset="0"/>
              </a:rPr>
              <a:t>Í </a:t>
            </a:r>
            <a:r>
              <a:rPr lang="fo-FO" sz="1200" b="1" noProof="0" dirty="0" err="1" smtClean="0">
                <a:latin typeface="Arial" charset="0"/>
              </a:rPr>
              <a:t>skundverðum</a:t>
            </a:r>
            <a:r>
              <a:rPr lang="fo-FO" sz="1200" b="1" noProof="0" dirty="0" smtClean="0">
                <a:latin typeface="Arial" charset="0"/>
              </a:rPr>
              <a:t> eru</a:t>
            </a:r>
            <a:r>
              <a:rPr lang="fo-FO" sz="1200" b="1" baseline="0" noProof="0" dirty="0" smtClean="0">
                <a:latin typeface="Arial" charset="0"/>
              </a:rPr>
              <a:t> fá heilsugóð evni</a:t>
            </a:r>
            <a:endParaRPr lang="fo-FO" sz="1200" noProof="0" dirty="0" smtClean="0">
              <a:latin typeface="Arial" charset="0"/>
            </a:endParaRPr>
          </a:p>
          <a:p>
            <a:r>
              <a:rPr lang="fo-FO" sz="1200" noProof="0" dirty="0" smtClean="0">
                <a:latin typeface="Arial" charset="0"/>
              </a:rPr>
              <a:t>Afturat tí,</a:t>
            </a:r>
            <a:r>
              <a:rPr lang="fo-FO" sz="1200" baseline="0" noProof="0" dirty="0" smtClean="0">
                <a:latin typeface="Arial" charset="0"/>
              </a:rPr>
              <a:t> at orku- og </a:t>
            </a:r>
            <a:r>
              <a:rPr lang="fo-FO" sz="1200" baseline="0" noProof="0" dirty="0" err="1" smtClean="0">
                <a:latin typeface="Arial" charset="0"/>
              </a:rPr>
              <a:t>fitiinntøkan</a:t>
            </a:r>
            <a:r>
              <a:rPr lang="fo-FO" sz="1200" baseline="0" noProof="0" dirty="0" smtClean="0">
                <a:latin typeface="Arial" charset="0"/>
              </a:rPr>
              <a:t> er ov høg, er vandin við at eta </a:t>
            </a:r>
            <a:r>
              <a:rPr lang="fo-FO" sz="1200" baseline="0" noProof="0" dirty="0" err="1" smtClean="0">
                <a:latin typeface="Arial" charset="0"/>
              </a:rPr>
              <a:t>skundverðir</a:t>
            </a:r>
            <a:r>
              <a:rPr lang="fo-FO" sz="1200" baseline="0" noProof="0" dirty="0" smtClean="0">
                <a:latin typeface="Arial" charset="0"/>
              </a:rPr>
              <a:t> ofta, at tú ikki fær nóg nógv av kosttrevjum, vitaminum og øðrum heilsugóðum evnum frá frukt og grønmeti. Tí teir dagarnir, har tú etur </a:t>
            </a:r>
            <a:r>
              <a:rPr lang="fo-FO" sz="1200" baseline="0" noProof="0" dirty="0" err="1" smtClean="0">
                <a:latin typeface="Arial" charset="0"/>
              </a:rPr>
              <a:t>skundverðir</a:t>
            </a:r>
            <a:r>
              <a:rPr lang="fo-FO" sz="1200" baseline="0" noProof="0" dirty="0" smtClean="0">
                <a:latin typeface="Arial" charset="0"/>
              </a:rPr>
              <a:t> er minni av plássi fyri rugbreyði, mjólk, frukt og grønmeti.</a:t>
            </a:r>
            <a:endParaRPr lang="fo-FO" sz="1200" b="1" noProof="0" dirty="0" smtClean="0">
              <a:latin typeface="Arial" charset="0"/>
            </a:endParaRPr>
          </a:p>
          <a:p>
            <a:endParaRPr lang="fo-FO" sz="1200" b="1" noProof="0" dirty="0" smtClean="0">
              <a:latin typeface="Arial" charset="0"/>
            </a:endParaRPr>
          </a:p>
          <a:p>
            <a:r>
              <a:rPr lang="fo-FO" sz="1200" b="1" noProof="0" dirty="0" err="1" smtClean="0">
                <a:latin typeface="Arial" charset="0"/>
              </a:rPr>
              <a:t>Kingsize</a:t>
            </a:r>
            <a:r>
              <a:rPr lang="fo-FO" sz="1200" b="1" noProof="0" dirty="0" smtClean="0">
                <a:latin typeface="Arial" charset="0"/>
              </a:rPr>
              <a:t> trupulleikin</a:t>
            </a:r>
            <a:endParaRPr lang="fo-FO" sz="1200" noProof="0" dirty="0" smtClean="0">
              <a:latin typeface="Arial" charset="0"/>
            </a:endParaRPr>
          </a:p>
          <a:p>
            <a:r>
              <a:rPr lang="fo-FO" sz="1200" noProof="0" dirty="0" smtClean="0">
                <a:latin typeface="Arial" charset="0"/>
              </a:rPr>
              <a:t>Ein av orsøkunum til, at inntøkan</a:t>
            </a:r>
            <a:r>
              <a:rPr lang="fo-FO" sz="1200" baseline="0" noProof="0" dirty="0" smtClean="0">
                <a:latin typeface="Arial" charset="0"/>
              </a:rPr>
              <a:t> av ósunnum matvørum er vaksandi, er innpakkingin og støddin av verðunum</a:t>
            </a:r>
            <a:r>
              <a:rPr lang="fo-FO" sz="1200" noProof="0" dirty="0" smtClean="0">
                <a:latin typeface="Arial" charset="0"/>
              </a:rPr>
              <a:t>. </a:t>
            </a:r>
            <a:r>
              <a:rPr lang="fo-FO" sz="1200" noProof="0" dirty="0" err="1" smtClean="0">
                <a:latin typeface="Arial" charset="0"/>
              </a:rPr>
              <a:t>Skundverða-matskráir</a:t>
            </a:r>
            <a:r>
              <a:rPr lang="fo-FO" sz="1200" noProof="0" dirty="0" smtClean="0">
                <a:latin typeface="Arial" charset="0"/>
              </a:rPr>
              <a:t>, </a:t>
            </a:r>
            <a:r>
              <a:rPr lang="fo-FO" sz="1200" noProof="0" dirty="0" err="1" smtClean="0">
                <a:latin typeface="Arial" charset="0"/>
              </a:rPr>
              <a:t>bommposar</a:t>
            </a:r>
            <a:r>
              <a:rPr lang="fo-FO" sz="1200" noProof="0" dirty="0" smtClean="0">
                <a:latin typeface="Arial" charset="0"/>
              </a:rPr>
              <a:t>, sjokuláta, sodavatn o.s.fr. eru broyttar frá smáum støddum til </a:t>
            </a:r>
            <a:r>
              <a:rPr lang="fo-FO" sz="1200" noProof="0" dirty="0" err="1" smtClean="0">
                <a:latin typeface="Arial" charset="0"/>
              </a:rPr>
              <a:t>Kingsize-støddir</a:t>
            </a:r>
            <a:r>
              <a:rPr lang="fo-FO" sz="1200" noProof="0" dirty="0" smtClean="0">
                <a:latin typeface="Arial" charset="0"/>
              </a:rPr>
              <a:t>. Tær</a:t>
            </a:r>
            <a:r>
              <a:rPr lang="fo-FO" sz="1200" baseline="0" noProof="0" dirty="0" smtClean="0">
                <a:latin typeface="Arial" charset="0"/>
              </a:rPr>
              <a:t> vanligu smáu </a:t>
            </a:r>
            <a:r>
              <a:rPr lang="fo-FO" sz="1200" baseline="0" noProof="0" dirty="0" err="1" smtClean="0">
                <a:latin typeface="Arial" charset="0"/>
              </a:rPr>
              <a:t>sodavatnsfløskurnar</a:t>
            </a:r>
            <a:r>
              <a:rPr lang="fo-FO" sz="1200" baseline="0" noProof="0" dirty="0" smtClean="0">
                <a:latin typeface="Arial" charset="0"/>
              </a:rPr>
              <a:t> verða ofta skiftar um við fløskur sum taka</a:t>
            </a:r>
            <a:r>
              <a:rPr lang="fo-FO" sz="1200" noProof="0" dirty="0" smtClean="0">
                <a:latin typeface="Arial" charset="0"/>
              </a:rPr>
              <a:t> ½ og 1½ litur</a:t>
            </a:r>
            <a:r>
              <a:rPr lang="fo-FO" sz="1200" baseline="0" noProof="0" dirty="0" smtClean="0">
                <a:latin typeface="Arial" charset="0"/>
              </a:rPr>
              <a:t> og sjokuláta- og </a:t>
            </a:r>
            <a:r>
              <a:rPr lang="fo-FO" sz="1200" baseline="0" noProof="0" dirty="0" err="1" smtClean="0">
                <a:latin typeface="Arial" charset="0"/>
              </a:rPr>
              <a:t>bomm-pakkarnir</a:t>
            </a:r>
            <a:r>
              <a:rPr lang="fo-FO" sz="1200" baseline="0" noProof="0" dirty="0" smtClean="0">
                <a:latin typeface="Arial" charset="0"/>
              </a:rPr>
              <a:t> eru eisini vorðnir størri. Hesar broytingar hava við sær, at </a:t>
            </a:r>
            <a:r>
              <a:rPr lang="fo-FO" sz="1200" baseline="0" noProof="0" dirty="0" err="1" smtClean="0">
                <a:latin typeface="Arial" charset="0"/>
              </a:rPr>
              <a:t>orkuinntøkan</a:t>
            </a:r>
            <a:r>
              <a:rPr lang="fo-FO" sz="1200" baseline="0" noProof="0" dirty="0" smtClean="0">
                <a:latin typeface="Arial" charset="0"/>
              </a:rPr>
              <a:t> verður hægri.</a:t>
            </a:r>
            <a:endParaRPr lang="fo-FO" sz="1200" b="1" noProof="0" dirty="0" smtClean="0">
              <a:latin typeface="Arial" charset="0"/>
            </a:endParaRPr>
          </a:p>
          <a:p>
            <a:pPr eaLnBrk="1" hangingPunct="1">
              <a:lnSpc>
                <a:spcPct val="80000"/>
              </a:lnSpc>
            </a:pPr>
            <a:endParaRPr lang="fo-FO" sz="1200" b="1" noProof="0" dirty="0" smtClean="0">
              <a:latin typeface="Arial" charset="0"/>
            </a:endParaRPr>
          </a:p>
          <a:p>
            <a:pPr eaLnBrk="1" hangingPunct="1">
              <a:lnSpc>
                <a:spcPct val="80000"/>
              </a:lnSpc>
            </a:pPr>
            <a:r>
              <a:rPr lang="fo-FO" sz="1200" b="1" noProof="0" dirty="0" smtClean="0">
                <a:latin typeface="Arial" charset="0"/>
              </a:rPr>
              <a:t>Á myndini: </a:t>
            </a:r>
          </a:p>
          <a:p>
            <a:pPr eaLnBrk="1" hangingPunct="1">
              <a:lnSpc>
                <a:spcPct val="80000"/>
              </a:lnSpc>
            </a:pPr>
            <a:r>
              <a:rPr lang="fo-FO" sz="1200" noProof="0" dirty="0" smtClean="0">
                <a:latin typeface="Arial" charset="0"/>
              </a:rPr>
              <a:t>Dømi um ymiskar skundverðar </a:t>
            </a:r>
          </a:p>
          <a:p>
            <a:pPr eaLnBrk="1" hangingPunct="1">
              <a:lnSpc>
                <a:spcPct val="80000"/>
              </a:lnSpc>
            </a:pPr>
            <a:endParaRPr lang="fo-FO" sz="1200" noProof="0" dirty="0" smtClean="0">
              <a:latin typeface="Arial" charset="0"/>
            </a:endParaRPr>
          </a:p>
          <a:p>
            <a:pPr eaLnBrk="1" hangingPunct="1">
              <a:lnSpc>
                <a:spcPct val="80000"/>
              </a:lnSpc>
            </a:pPr>
            <a:r>
              <a:rPr lang="fo-FO" sz="1200" b="1" noProof="0" dirty="0" smtClean="0">
                <a:latin typeface="Arial" charset="0"/>
              </a:rPr>
              <a:t>Slag	             Vekt i grammum</a:t>
            </a:r>
            <a:r>
              <a:rPr lang="fo-FO" sz="1200" b="1" baseline="0" noProof="0" dirty="0" smtClean="0">
                <a:latin typeface="Arial" charset="0"/>
              </a:rPr>
              <a:t>         </a:t>
            </a:r>
            <a:r>
              <a:rPr lang="fo-FO" sz="1200" b="1" noProof="0" dirty="0" err="1" smtClean="0">
                <a:latin typeface="Arial" charset="0"/>
              </a:rPr>
              <a:t>Orkuinnihald</a:t>
            </a:r>
            <a:r>
              <a:rPr lang="fo-FO" sz="1200" b="1" noProof="0" dirty="0" smtClean="0">
                <a:latin typeface="Arial" charset="0"/>
              </a:rPr>
              <a:t> í </a:t>
            </a:r>
            <a:r>
              <a:rPr lang="fo-FO" sz="1200" b="1" noProof="0" dirty="0" err="1" smtClean="0">
                <a:latin typeface="Arial" charset="0"/>
              </a:rPr>
              <a:t>kJ</a:t>
            </a:r>
            <a:r>
              <a:rPr lang="fo-FO" sz="1200" b="1" noProof="0" dirty="0" smtClean="0">
                <a:latin typeface="Arial" charset="0"/>
              </a:rPr>
              <a:t>            Fitiinnihaldi í grammum</a:t>
            </a:r>
          </a:p>
          <a:p>
            <a:pPr eaLnBrk="1" hangingPunct="1">
              <a:lnSpc>
                <a:spcPct val="80000"/>
              </a:lnSpc>
            </a:pPr>
            <a:r>
              <a:rPr lang="fo-FO" sz="1200" noProof="0" dirty="0" smtClean="0">
                <a:latin typeface="Arial" charset="0"/>
              </a:rPr>
              <a:t>Pitsa við </a:t>
            </a:r>
            <a:r>
              <a:rPr lang="fo-FO" sz="1200" noProof="0" dirty="0" err="1" smtClean="0">
                <a:latin typeface="Arial" charset="0"/>
              </a:rPr>
              <a:t>pepperoni</a:t>
            </a:r>
            <a:r>
              <a:rPr lang="fo-FO" sz="1200" noProof="0" dirty="0" smtClean="0">
                <a:latin typeface="Arial" charset="0"/>
              </a:rPr>
              <a:t>	587	      	6474		55</a:t>
            </a:r>
          </a:p>
          <a:p>
            <a:pPr eaLnBrk="1" hangingPunct="1">
              <a:lnSpc>
                <a:spcPct val="80000"/>
              </a:lnSpc>
            </a:pPr>
            <a:r>
              <a:rPr lang="fo-FO" sz="1200" noProof="0" dirty="0" err="1" smtClean="0">
                <a:latin typeface="Arial" charset="0"/>
              </a:rPr>
              <a:t>Dubultur</a:t>
            </a:r>
            <a:r>
              <a:rPr lang="fo-FO" sz="1200" noProof="0" dirty="0" smtClean="0">
                <a:latin typeface="Arial" charset="0"/>
              </a:rPr>
              <a:t> </a:t>
            </a:r>
            <a:r>
              <a:rPr lang="fo-FO" sz="1200" noProof="0" dirty="0" err="1" smtClean="0">
                <a:latin typeface="Arial" charset="0"/>
              </a:rPr>
              <a:t>burgari</a:t>
            </a:r>
            <a:r>
              <a:rPr lang="fo-FO" sz="1200" noProof="0" dirty="0" smtClean="0">
                <a:latin typeface="Arial" charset="0"/>
              </a:rPr>
              <a:t>	388		4009		56</a:t>
            </a:r>
          </a:p>
          <a:p>
            <a:pPr eaLnBrk="1" hangingPunct="1">
              <a:lnSpc>
                <a:spcPct val="80000"/>
              </a:lnSpc>
            </a:pPr>
            <a:r>
              <a:rPr lang="fo-FO" sz="1200" noProof="0" dirty="0" err="1" smtClean="0">
                <a:latin typeface="Arial" charset="0"/>
              </a:rPr>
              <a:t>Jumbo-kips</a:t>
            </a:r>
            <a:r>
              <a:rPr lang="fo-FO" sz="1200" noProof="0" dirty="0" smtClean="0">
                <a:latin typeface="Arial" charset="0"/>
              </a:rPr>
              <a:t>		300		4580		66</a:t>
            </a:r>
          </a:p>
          <a:p>
            <a:pPr eaLnBrk="1" hangingPunct="1">
              <a:lnSpc>
                <a:spcPct val="80000"/>
              </a:lnSpc>
            </a:pPr>
            <a:r>
              <a:rPr lang="fo-FO" sz="1200" noProof="0" dirty="0" err="1" smtClean="0">
                <a:latin typeface="Arial" charset="0"/>
              </a:rPr>
              <a:t>Pitabreyð</a:t>
            </a:r>
            <a:r>
              <a:rPr lang="fo-FO" sz="1200" baseline="0" noProof="0" dirty="0" smtClean="0">
                <a:latin typeface="Arial" charset="0"/>
              </a:rPr>
              <a:t> við </a:t>
            </a:r>
            <a:r>
              <a:rPr lang="fo-FO" sz="1200" noProof="0" dirty="0" err="1" smtClean="0">
                <a:latin typeface="Arial" charset="0"/>
              </a:rPr>
              <a:t>kebab</a:t>
            </a:r>
            <a:r>
              <a:rPr lang="fo-FO" sz="1200" noProof="0" dirty="0" smtClean="0">
                <a:latin typeface="Arial" charset="0"/>
              </a:rPr>
              <a:t>	240		2460		29</a:t>
            </a:r>
          </a:p>
          <a:p>
            <a:pPr eaLnBrk="1" hangingPunct="1">
              <a:lnSpc>
                <a:spcPct val="80000"/>
              </a:lnSpc>
            </a:pPr>
            <a:r>
              <a:rPr lang="fo-FO" sz="1200" noProof="0" dirty="0" smtClean="0">
                <a:latin typeface="Arial" charset="0"/>
              </a:rPr>
              <a:t>Franskur </a:t>
            </a:r>
            <a:r>
              <a:rPr lang="fo-FO" sz="1200" noProof="0" dirty="0" err="1" smtClean="0">
                <a:latin typeface="Arial" charset="0"/>
              </a:rPr>
              <a:t>hotdog</a:t>
            </a:r>
            <a:r>
              <a:rPr lang="fo-FO" sz="1200" noProof="0" dirty="0" smtClean="0">
                <a:latin typeface="Arial" charset="0"/>
              </a:rPr>
              <a:t>	140		1670		22</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Uppskot til hvussu uppgávan</a:t>
            </a:r>
            <a:r>
              <a:rPr lang="fo-FO" sz="1200" b="1" baseline="0" noProof="0" dirty="0" smtClean="0">
                <a:latin typeface="Arial" charset="0"/>
              </a:rPr>
              <a:t> kann loysast</a:t>
            </a:r>
            <a:r>
              <a:rPr lang="fo-FO" sz="1200" b="1" noProof="0" dirty="0" smtClean="0">
                <a:latin typeface="Arial" charset="0"/>
              </a:rPr>
              <a:t>:</a:t>
            </a:r>
          </a:p>
          <a:p>
            <a:pPr eaLnBrk="1" hangingPunct="1"/>
            <a:r>
              <a:rPr lang="fo-FO" sz="1200" noProof="0" dirty="0" smtClean="0">
                <a:latin typeface="Arial" charset="0"/>
              </a:rPr>
              <a:t>Á </a:t>
            </a:r>
            <a:r>
              <a:rPr lang="fo-FO" sz="1200" noProof="0" dirty="0" err="1" smtClean="0">
                <a:latin typeface="Arial" charset="0"/>
              </a:rPr>
              <a:t>www.altomkost.dk</a:t>
            </a:r>
            <a:r>
              <a:rPr lang="fo-FO" sz="1200" noProof="0" dirty="0" smtClean="0">
                <a:latin typeface="Arial" charset="0"/>
              </a:rPr>
              <a:t>,</a:t>
            </a:r>
            <a:r>
              <a:rPr lang="fo-FO" sz="1200" baseline="0" noProof="0" dirty="0" smtClean="0">
                <a:latin typeface="Arial" charset="0"/>
              </a:rPr>
              <a:t> kunnu tit leita eftir orðinum</a:t>
            </a:r>
            <a:r>
              <a:rPr lang="fo-FO" sz="1200" noProof="0" dirty="0" smtClean="0">
                <a:latin typeface="Arial" charset="0"/>
              </a:rPr>
              <a:t> ’</a:t>
            </a:r>
            <a:r>
              <a:rPr lang="fo-FO" sz="1200" noProof="0" dirty="0" err="1" smtClean="0">
                <a:latin typeface="Arial" charset="0"/>
              </a:rPr>
              <a:t>Slankekur</a:t>
            </a:r>
            <a:r>
              <a:rPr lang="fo-FO" sz="1200" noProof="0" dirty="0" smtClean="0">
                <a:latin typeface="Arial" charset="0"/>
              </a:rPr>
              <a:t>’ – tað gevur umleið 32 svar. Fleiri av hesum siga frá trupulleikanum við, at vanligir </a:t>
            </a:r>
            <a:r>
              <a:rPr lang="fo-FO" sz="1200" noProof="0" dirty="0" err="1" smtClean="0">
                <a:latin typeface="Arial" charset="0"/>
              </a:rPr>
              <a:t>klænkikurar</a:t>
            </a:r>
            <a:r>
              <a:rPr lang="fo-FO" sz="1200" noProof="0" dirty="0" smtClean="0">
                <a:latin typeface="Arial" charset="0"/>
              </a:rPr>
              <a:t> einans geva</a:t>
            </a:r>
            <a:r>
              <a:rPr lang="fo-FO" sz="1200" baseline="0" noProof="0" dirty="0" smtClean="0">
                <a:latin typeface="Arial" charset="0"/>
              </a:rPr>
              <a:t> úrslit í stutta tíð.</a:t>
            </a:r>
            <a:endParaRPr lang="fo-FO" sz="1200" noProof="0" dirty="0" smtClean="0">
              <a:latin typeface="Arial" charset="0"/>
            </a:endParaRPr>
          </a:p>
          <a:p>
            <a:pPr eaLnBrk="1" hangingPunct="1"/>
            <a:endParaRPr lang="fo-FO" sz="1200" noProof="0" dirty="0" smtClean="0">
              <a:latin typeface="Arial" charset="0"/>
            </a:endParaRPr>
          </a:p>
          <a:p>
            <a:pPr eaLnBrk="1" hangingPunct="1"/>
            <a:r>
              <a:rPr lang="fo-FO" sz="1200" noProof="0" dirty="0" err="1" smtClean="0">
                <a:latin typeface="Arial" charset="0"/>
              </a:rPr>
              <a:t>Fødevarestyrelsen</a:t>
            </a:r>
            <a:r>
              <a:rPr lang="fo-FO" sz="1200" noProof="0" dirty="0" smtClean="0">
                <a:latin typeface="Arial" charset="0"/>
              </a:rPr>
              <a:t> mælir til, at um tú</a:t>
            </a:r>
            <a:r>
              <a:rPr lang="fo-FO" sz="1200" baseline="0" noProof="0" dirty="0" smtClean="0">
                <a:latin typeface="Arial" charset="0"/>
              </a:rPr>
              <a:t> vilt lætna, kanst tú liva eftir teimum 8 kostráðunum, og samstundis røra teg meira og eta minni mongdir.</a:t>
            </a:r>
            <a:endParaRPr lang="fo-FO" sz="1200" noProof="0" dirty="0" smtClean="0">
              <a:latin typeface="Arial" charset="0"/>
            </a:endParaRPr>
          </a:p>
          <a:p>
            <a:endParaRPr lang="fo-FO" sz="1200" noProof="0" dirty="0" smtClean="0">
              <a:latin typeface="Arial" charset="0"/>
            </a:endParaRPr>
          </a:p>
          <a:p>
            <a:r>
              <a:rPr lang="fo-FO" sz="1200" noProof="0" dirty="0" smtClean="0">
                <a:latin typeface="Arial" charset="0"/>
              </a:rPr>
              <a:t>Fá</a:t>
            </a:r>
            <a:r>
              <a:rPr lang="fo-FO" sz="1200" baseline="0" noProof="0" dirty="0" smtClean="0">
                <a:latin typeface="Arial" charset="0"/>
              </a:rPr>
              <a:t> meira at vita her:</a:t>
            </a:r>
          </a:p>
          <a:p>
            <a:r>
              <a:rPr lang="fo-FO" sz="1200" noProof="0" dirty="0" smtClean="0">
                <a:latin typeface="Arial" charset="0"/>
                <a:hlinkClick r:id="rId3"/>
              </a:rPr>
              <a:t>http://www.altomkost.dk/services/nyhedsrum/nyheder/2005/slankekure_virker_ikke.htm</a:t>
            </a:r>
            <a:r>
              <a:rPr lang="fo-FO" sz="1200" noProof="0" dirty="0" smtClean="0">
                <a:latin typeface="Arial" charset="0"/>
              </a:rPr>
              <a:t> og</a:t>
            </a:r>
          </a:p>
          <a:p>
            <a:endParaRPr lang="fo-FO" sz="1200" noProof="0" dirty="0" smtClean="0">
              <a:latin typeface="Arial" charset="0"/>
              <a:hlinkClick r:id="rId4"/>
            </a:endParaRPr>
          </a:p>
          <a:p>
            <a:r>
              <a:rPr lang="fo-FO" sz="1200" noProof="0" dirty="0" smtClean="0">
                <a:latin typeface="Arial" charset="0"/>
                <a:hlinkClick r:id="rId4"/>
              </a:rPr>
              <a:t>http://www.altomkost.dk/services/nyhedsrum/nyheder/2005/kostraadene_er_ikke_slankeraad.htm</a:t>
            </a:r>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14</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Uppgáva</a:t>
            </a:r>
          </a:p>
          <a:p>
            <a:r>
              <a:rPr lang="fo-FO" sz="1200" noProof="0" dirty="0" smtClean="0">
                <a:latin typeface="Arial" charset="0"/>
              </a:rPr>
              <a:t>Lærarin hevur vørurnar við. Tað er lættari hjá næmingunum, um lærarin hevur smáar</a:t>
            </a:r>
            <a:r>
              <a:rPr lang="fo-FO" sz="1200" baseline="0" noProof="0" dirty="0" smtClean="0">
                <a:latin typeface="Arial" charset="0"/>
              </a:rPr>
              <a:t> </a:t>
            </a:r>
            <a:r>
              <a:rPr lang="fo-FO" sz="1200" baseline="0" noProof="0" dirty="0" err="1" smtClean="0">
                <a:latin typeface="Arial" charset="0"/>
              </a:rPr>
              <a:t>verðir</a:t>
            </a:r>
            <a:r>
              <a:rPr lang="fo-FO" sz="1200" noProof="0" dirty="0" smtClean="0">
                <a:latin typeface="Arial" charset="0"/>
              </a:rPr>
              <a:t> við</a:t>
            </a:r>
            <a:r>
              <a:rPr lang="fo-FO" sz="1200" baseline="0" noProof="0" dirty="0" smtClean="0">
                <a:latin typeface="Arial" charset="0"/>
              </a:rPr>
              <a:t> – til dømis eitt lítið bikar av jogurt ella eitt sindur av súltutoy. Tað er týdningarmikið, at allar vørur hava eina vørulýsing.</a:t>
            </a:r>
            <a:endParaRPr lang="fo-FO" sz="11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pPr eaLnBrk="1" hangingPunct="1">
              <a:lnSpc>
                <a:spcPct val="80000"/>
              </a:lnSpc>
            </a:pPr>
            <a:r>
              <a:rPr lang="fo-FO" sz="1200" b="1" noProof="0" dirty="0" smtClean="0">
                <a:latin typeface="Arial" charset="0"/>
              </a:rPr>
              <a:t>Uppgáva og kjak</a:t>
            </a:r>
          </a:p>
          <a:p>
            <a:pPr eaLnBrk="1" hangingPunct="1">
              <a:lnSpc>
                <a:spcPct val="80000"/>
              </a:lnSpc>
            </a:pPr>
            <a:endParaRPr lang="fo-FO" sz="1200" b="1" noProof="0" dirty="0" smtClean="0">
              <a:latin typeface="Arial" charset="0"/>
            </a:endParaRPr>
          </a:p>
          <a:p>
            <a:pPr>
              <a:lnSpc>
                <a:spcPct val="80000"/>
              </a:lnSpc>
            </a:pPr>
            <a:r>
              <a:rPr lang="fo-FO" sz="1200" noProof="0" dirty="0" smtClean="0">
                <a:latin typeface="Arial" charset="0"/>
              </a:rPr>
              <a:t>Næmingarnir verða býttir í</a:t>
            </a:r>
            <a:r>
              <a:rPr lang="fo-FO" sz="1200" baseline="0" noProof="0" dirty="0" smtClean="0">
                <a:latin typeface="Arial" charset="0"/>
              </a:rPr>
              <a:t> fýra bólkar, hvør bólkur arbeiðir við einari av máltíðunum hjá Sáru. At enda verða allar máltíðirnar lagdar saman.</a:t>
            </a:r>
            <a:endParaRPr lang="fo-FO" sz="1200" noProof="0" dirty="0" smtClean="0">
              <a:latin typeface="Arial" charset="0"/>
            </a:endParaRP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Úrslit</a:t>
            </a:r>
          </a:p>
          <a:p>
            <a:pPr>
              <a:lnSpc>
                <a:spcPct val="80000"/>
              </a:lnSpc>
            </a:pPr>
            <a:r>
              <a:rPr lang="fo-FO" sz="1200" noProof="0" dirty="0" smtClean="0">
                <a:latin typeface="Arial" charset="0"/>
              </a:rPr>
              <a:t>Morgunmatur:				Nøgd</a:t>
            </a:r>
          </a:p>
          <a:p>
            <a:pPr>
              <a:lnSpc>
                <a:spcPct val="80000"/>
              </a:lnSpc>
            </a:pPr>
            <a:r>
              <a:rPr lang="fo-FO" sz="1200" noProof="0" dirty="0" smtClean="0">
                <a:latin typeface="Arial" charset="0"/>
              </a:rPr>
              <a:t>1 kopp av kaffi ella te 				1</a:t>
            </a:r>
          </a:p>
          <a:p>
            <a:pPr>
              <a:lnSpc>
                <a:spcPct val="80000"/>
              </a:lnSpc>
            </a:pPr>
            <a:r>
              <a:rPr lang="fo-FO" sz="1200" noProof="0" dirty="0" smtClean="0">
                <a:latin typeface="Arial" charset="0"/>
              </a:rPr>
              <a:t>1 glas av millummjólk				1</a:t>
            </a:r>
          </a:p>
          <a:p>
            <a:pPr>
              <a:lnSpc>
                <a:spcPct val="80000"/>
              </a:lnSpc>
            </a:pPr>
            <a:r>
              <a:rPr lang="fo-FO" sz="1200" noProof="0" dirty="0" smtClean="0">
                <a:latin typeface="Arial" charset="0"/>
              </a:rPr>
              <a:t>1 flís</a:t>
            </a:r>
            <a:r>
              <a:rPr lang="fo-FO" sz="1200" baseline="0" noProof="0" dirty="0" smtClean="0">
                <a:latin typeface="Arial" charset="0"/>
              </a:rPr>
              <a:t> av</a:t>
            </a:r>
            <a:r>
              <a:rPr lang="fo-FO" sz="1200" noProof="0" dirty="0" smtClean="0">
                <a:latin typeface="Arial" charset="0"/>
              </a:rPr>
              <a:t> fransbreyði ella grovum breyði			2</a:t>
            </a:r>
          </a:p>
          <a:p>
            <a:pPr>
              <a:lnSpc>
                <a:spcPct val="80000"/>
              </a:lnSpc>
            </a:pPr>
            <a:r>
              <a:rPr lang="fo-FO" sz="1200" noProof="0" dirty="0" smtClean="0">
                <a:latin typeface="Arial" charset="0"/>
              </a:rPr>
              <a:t>Ostur 45+ til 1 flís av breyði			2</a:t>
            </a:r>
          </a:p>
          <a:p>
            <a:pPr>
              <a:lnSpc>
                <a:spcPct val="80000"/>
              </a:lnSpc>
            </a:pPr>
            <a:r>
              <a:rPr lang="fo-FO" sz="1200" noProof="0" dirty="0" smtClean="0">
                <a:latin typeface="Arial" charset="0"/>
              </a:rPr>
              <a:t>Súltutoy til 1 flís av breyði				2</a:t>
            </a:r>
          </a:p>
          <a:p>
            <a:pPr>
              <a:lnSpc>
                <a:spcPct val="80000"/>
              </a:lnSpc>
            </a:pPr>
            <a:r>
              <a:rPr lang="fo-FO" sz="1200" b="1" noProof="0" dirty="0" smtClean="0">
                <a:latin typeface="Arial" charset="0"/>
              </a:rPr>
              <a:t>Orka í morgunmati: 1871 kJ</a:t>
            </a:r>
          </a:p>
          <a:p>
            <a:pPr>
              <a:lnSpc>
                <a:spcPct val="80000"/>
              </a:lnSpc>
            </a:pPr>
            <a:endParaRPr lang="fo-FO" sz="1200" b="1" noProof="0" dirty="0" smtClean="0">
              <a:latin typeface="Arial" charset="0"/>
            </a:endParaRPr>
          </a:p>
          <a:p>
            <a:pPr>
              <a:lnSpc>
                <a:spcPct val="80000"/>
              </a:lnSpc>
            </a:pPr>
            <a:r>
              <a:rPr lang="fo-FO" sz="1200" b="1" noProof="0" dirty="0" smtClean="0">
                <a:latin typeface="Arial" charset="0"/>
              </a:rPr>
              <a:t>Á</a:t>
            </a:r>
            <a:r>
              <a:rPr lang="fo-FO" sz="1200" b="1" baseline="0" noProof="0" dirty="0" smtClean="0">
                <a:latin typeface="Arial" charset="0"/>
              </a:rPr>
              <a:t> middegi</a:t>
            </a:r>
            <a:r>
              <a:rPr lang="fo-FO" sz="1200" b="1" noProof="0" dirty="0" smtClean="0">
                <a:latin typeface="Arial" charset="0"/>
              </a:rPr>
              <a:t>: </a:t>
            </a:r>
            <a:r>
              <a:rPr lang="fo-FO" sz="1200" noProof="0" dirty="0" smtClean="0">
                <a:latin typeface="Arial" charset="0"/>
              </a:rPr>
              <a:t>										                                                          Nøgd</a:t>
            </a:r>
          </a:p>
          <a:p>
            <a:pPr>
              <a:lnSpc>
                <a:spcPct val="80000"/>
              </a:lnSpc>
            </a:pPr>
            <a:r>
              <a:rPr lang="fo-FO" sz="1200" noProof="0" dirty="0" smtClean="0">
                <a:latin typeface="Arial" charset="0"/>
              </a:rPr>
              <a:t>1 glas av soltimjólk, blak-,</a:t>
            </a:r>
            <a:r>
              <a:rPr lang="fo-FO" sz="1200" baseline="0" noProof="0" dirty="0" smtClean="0">
                <a:latin typeface="Arial" charset="0"/>
              </a:rPr>
              <a:t> ella millummjólk</a:t>
            </a:r>
            <a:r>
              <a:rPr lang="fo-FO" sz="1200" noProof="0" dirty="0" smtClean="0">
                <a:latin typeface="Arial" charset="0"/>
              </a:rPr>
              <a:t>		1</a:t>
            </a:r>
          </a:p>
          <a:p>
            <a:pPr>
              <a:lnSpc>
                <a:spcPct val="80000"/>
              </a:lnSpc>
            </a:pPr>
            <a:r>
              <a:rPr lang="fo-FO" sz="1200" noProof="0" dirty="0" smtClean="0">
                <a:latin typeface="Arial" charset="0"/>
              </a:rPr>
              <a:t>1 verður av jogurt við frukt 			1</a:t>
            </a:r>
          </a:p>
          <a:p>
            <a:pPr>
              <a:lnSpc>
                <a:spcPct val="80000"/>
              </a:lnSpc>
            </a:pPr>
            <a:r>
              <a:rPr lang="fo-FO" sz="1200" noProof="0" dirty="0" smtClean="0">
                <a:latin typeface="Arial" charset="0"/>
              </a:rPr>
              <a:t>½ flís</a:t>
            </a:r>
            <a:r>
              <a:rPr lang="fo-FO" sz="1200" baseline="0" noProof="0" dirty="0" smtClean="0">
                <a:latin typeface="Arial" charset="0"/>
              </a:rPr>
              <a:t> av rugbreyði</a:t>
            </a:r>
            <a:r>
              <a:rPr lang="fo-FO" sz="1200" noProof="0" dirty="0" smtClean="0">
                <a:latin typeface="Arial" charset="0"/>
              </a:rPr>
              <a:t>				3</a:t>
            </a:r>
          </a:p>
          <a:p>
            <a:pPr>
              <a:lnSpc>
                <a:spcPct val="80000"/>
              </a:lnSpc>
            </a:pPr>
            <a:r>
              <a:rPr lang="fo-FO" sz="1200" noProof="0" dirty="0" smtClean="0">
                <a:latin typeface="Arial" charset="0"/>
              </a:rPr>
              <a:t>Livurpostei, </a:t>
            </a:r>
            <a:r>
              <a:rPr lang="fo-FO" sz="1200" noProof="0" dirty="0" err="1" smtClean="0">
                <a:latin typeface="Arial" charset="0"/>
              </a:rPr>
              <a:t>speigipylsa</a:t>
            </a:r>
            <a:r>
              <a:rPr lang="fo-FO" sz="1200" noProof="0" dirty="0" smtClean="0">
                <a:latin typeface="Arial" charset="0"/>
              </a:rPr>
              <a:t>, fleskasteik ella</a:t>
            </a:r>
            <a:r>
              <a:rPr lang="fo-FO" sz="1200" baseline="0" noProof="0" dirty="0" smtClean="0">
                <a:latin typeface="Arial" charset="0"/>
              </a:rPr>
              <a:t> </a:t>
            </a:r>
            <a:r>
              <a:rPr lang="fo-FO" sz="1200" baseline="0" noProof="0" dirty="0" err="1" smtClean="0">
                <a:latin typeface="Arial" charset="0"/>
              </a:rPr>
              <a:t>fiskafrikadella</a:t>
            </a:r>
            <a:r>
              <a:rPr lang="fo-FO" sz="1200" baseline="0" noProof="0" dirty="0" smtClean="0">
                <a:latin typeface="Arial" charset="0"/>
              </a:rPr>
              <a:t> </a:t>
            </a:r>
          </a:p>
          <a:p>
            <a:pPr>
              <a:lnSpc>
                <a:spcPct val="80000"/>
              </a:lnSpc>
            </a:pPr>
            <a:r>
              <a:rPr lang="fo-FO" sz="1200" baseline="0" noProof="0" dirty="0" smtClean="0">
                <a:latin typeface="Arial" charset="0"/>
              </a:rPr>
              <a:t>til eina flís av breyði</a:t>
            </a:r>
            <a:r>
              <a:rPr lang="fo-FO" sz="1200" noProof="0" dirty="0" smtClean="0">
                <a:latin typeface="Arial" charset="0"/>
              </a:rPr>
              <a:t>		                                       1</a:t>
            </a:r>
          </a:p>
          <a:p>
            <a:pPr>
              <a:lnSpc>
                <a:spcPct val="80000"/>
              </a:lnSpc>
            </a:pPr>
            <a:r>
              <a:rPr lang="fo-FO" sz="1200" noProof="0" dirty="0" smtClean="0">
                <a:latin typeface="Arial" charset="0"/>
              </a:rPr>
              <a:t>Ostur 45+ til 1 flís</a:t>
            </a:r>
            <a:r>
              <a:rPr lang="fo-FO" sz="1200" baseline="0" noProof="0" dirty="0" smtClean="0">
                <a:latin typeface="Arial" charset="0"/>
              </a:rPr>
              <a:t> av breyði</a:t>
            </a:r>
            <a:r>
              <a:rPr lang="fo-FO" sz="1200" noProof="0" dirty="0" smtClean="0">
                <a:latin typeface="Arial" charset="0"/>
              </a:rPr>
              <a:t>			 1</a:t>
            </a:r>
          </a:p>
          <a:p>
            <a:pPr>
              <a:lnSpc>
                <a:spcPct val="80000"/>
              </a:lnSpc>
            </a:pPr>
            <a:r>
              <a:rPr lang="fo-FO" sz="1200" noProof="0" dirty="0" err="1" smtClean="0">
                <a:latin typeface="Arial" charset="0"/>
              </a:rPr>
              <a:t>Sjokulátaviðskeri</a:t>
            </a:r>
            <a:r>
              <a:rPr lang="fo-FO" sz="1200" noProof="0" dirty="0" smtClean="0">
                <a:latin typeface="Arial" charset="0"/>
              </a:rPr>
              <a:t> til 1 flís</a:t>
            </a:r>
            <a:r>
              <a:rPr lang="fo-FO" sz="1200" baseline="0" noProof="0" dirty="0" smtClean="0">
                <a:latin typeface="Arial" charset="0"/>
              </a:rPr>
              <a:t> av breyði</a:t>
            </a:r>
            <a:r>
              <a:rPr lang="fo-FO" sz="1200" noProof="0" dirty="0" smtClean="0">
                <a:latin typeface="Arial" charset="0"/>
              </a:rPr>
              <a:t>			 1</a:t>
            </a:r>
          </a:p>
          <a:p>
            <a:pPr>
              <a:lnSpc>
                <a:spcPct val="80000"/>
              </a:lnSpc>
            </a:pPr>
            <a:r>
              <a:rPr lang="fo-FO" sz="1200" noProof="0" dirty="0" smtClean="0">
                <a:latin typeface="Arial" charset="0"/>
              </a:rPr>
              <a:t>Pynt: piparfrukt, tomat, karsi, agurka, leykur</a:t>
            </a:r>
            <a:r>
              <a:rPr lang="fo-FO" sz="1200" baseline="0" noProof="0" dirty="0" smtClean="0">
                <a:latin typeface="Arial" charset="0"/>
              </a:rPr>
              <a:t> ella salat</a:t>
            </a:r>
          </a:p>
          <a:p>
            <a:pPr>
              <a:lnSpc>
                <a:spcPct val="80000"/>
              </a:lnSpc>
            </a:pPr>
            <a:r>
              <a:rPr lang="fo-FO" sz="1200" baseline="0" noProof="0" dirty="0" smtClean="0">
                <a:latin typeface="Arial" charset="0"/>
              </a:rPr>
              <a:t>til 1 flís av breyði</a:t>
            </a:r>
            <a:r>
              <a:rPr lang="fo-FO" sz="1200" noProof="0" dirty="0" smtClean="0">
                <a:latin typeface="Arial" charset="0"/>
              </a:rPr>
              <a:t>				 2</a:t>
            </a:r>
          </a:p>
          <a:p>
            <a:pPr>
              <a:lnSpc>
                <a:spcPct val="80000"/>
              </a:lnSpc>
            </a:pPr>
            <a:r>
              <a:rPr lang="fo-FO" sz="1200" b="1" noProof="0" dirty="0" smtClean="0">
                <a:latin typeface="Arial" charset="0"/>
              </a:rPr>
              <a:t>Orka á middegi: 2264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Millummáli:	</a:t>
            </a:r>
            <a:r>
              <a:rPr lang="fo-FO" sz="1200" noProof="0" dirty="0" smtClean="0">
                <a:latin typeface="Arial" charset="0"/>
              </a:rPr>
              <a:t>			                   Nøgd</a:t>
            </a:r>
          </a:p>
          <a:p>
            <a:pPr>
              <a:lnSpc>
                <a:spcPct val="80000"/>
              </a:lnSpc>
            </a:pPr>
            <a:r>
              <a:rPr lang="fo-FO" sz="1200" noProof="0" dirty="0" smtClean="0">
                <a:latin typeface="Arial" charset="0"/>
              </a:rPr>
              <a:t>1 glas av sodavatni</a:t>
            </a:r>
            <a:r>
              <a:rPr lang="fo-FO" sz="1200" baseline="0" noProof="0" dirty="0" smtClean="0">
                <a:latin typeface="Arial" charset="0"/>
              </a:rPr>
              <a:t> ella saft</a:t>
            </a:r>
            <a:r>
              <a:rPr lang="fo-FO" sz="1200" noProof="0" dirty="0" smtClean="0">
                <a:latin typeface="Arial" charset="0"/>
              </a:rPr>
              <a:t>			2</a:t>
            </a:r>
          </a:p>
          <a:p>
            <a:pPr>
              <a:lnSpc>
                <a:spcPct val="80000"/>
              </a:lnSpc>
            </a:pPr>
            <a:r>
              <a:rPr lang="fo-FO" sz="1200" noProof="0" dirty="0" smtClean="0">
                <a:latin typeface="Arial" charset="0"/>
              </a:rPr>
              <a:t>1 flís av franskbreyði</a:t>
            </a:r>
            <a:r>
              <a:rPr lang="fo-FO" sz="1200" baseline="0" noProof="0" dirty="0" smtClean="0">
                <a:latin typeface="Arial" charset="0"/>
              </a:rPr>
              <a:t> ella grovum breyði</a:t>
            </a:r>
            <a:r>
              <a:rPr lang="fo-FO" sz="1200" noProof="0" dirty="0" smtClean="0">
                <a:latin typeface="Arial" charset="0"/>
              </a:rPr>
              <a:t>			2</a:t>
            </a:r>
          </a:p>
          <a:p>
            <a:pPr>
              <a:lnSpc>
                <a:spcPct val="80000"/>
              </a:lnSpc>
            </a:pPr>
            <a:r>
              <a:rPr lang="fo-FO" sz="1200" noProof="0" dirty="0" err="1" smtClean="0">
                <a:latin typeface="Arial" charset="0"/>
              </a:rPr>
              <a:t>Sjokulataviðskeri</a:t>
            </a:r>
            <a:r>
              <a:rPr lang="fo-FO" sz="1200" noProof="0" dirty="0" smtClean="0">
                <a:latin typeface="Arial" charset="0"/>
              </a:rPr>
              <a:t> til eina flís av</a:t>
            </a:r>
            <a:r>
              <a:rPr lang="fo-FO" sz="1200" baseline="0" noProof="0" dirty="0" smtClean="0">
                <a:latin typeface="Arial" charset="0"/>
              </a:rPr>
              <a:t> breyði</a:t>
            </a:r>
            <a:r>
              <a:rPr lang="fo-FO" sz="1200" noProof="0" dirty="0" smtClean="0">
                <a:latin typeface="Arial" charset="0"/>
              </a:rPr>
              <a:t>			2</a:t>
            </a:r>
          </a:p>
          <a:p>
            <a:pPr>
              <a:lnSpc>
                <a:spcPct val="80000"/>
              </a:lnSpc>
            </a:pPr>
            <a:r>
              <a:rPr lang="fo-FO" sz="1200" noProof="0" dirty="0" smtClean="0">
                <a:latin typeface="Arial" charset="0"/>
              </a:rPr>
              <a:t>1 verður av kips				1</a:t>
            </a:r>
          </a:p>
          <a:p>
            <a:pPr>
              <a:lnSpc>
                <a:spcPct val="80000"/>
              </a:lnSpc>
            </a:pPr>
            <a:r>
              <a:rPr lang="fo-FO" sz="1200" b="1" noProof="0" dirty="0" smtClean="0">
                <a:latin typeface="Arial" charset="0"/>
              </a:rPr>
              <a:t>Orka í</a:t>
            </a:r>
            <a:r>
              <a:rPr lang="fo-FO" sz="1200" b="1" baseline="0" noProof="0" dirty="0" smtClean="0">
                <a:latin typeface="Arial" charset="0"/>
              </a:rPr>
              <a:t> </a:t>
            </a:r>
            <a:r>
              <a:rPr lang="fo-FO" sz="1200" b="1" baseline="0" noProof="0" dirty="0" err="1" smtClean="0">
                <a:latin typeface="Arial" charset="0"/>
              </a:rPr>
              <a:t>millummálanum</a:t>
            </a:r>
            <a:r>
              <a:rPr lang="fo-FO" sz="1200" b="1" baseline="0" noProof="0" dirty="0" smtClean="0">
                <a:latin typeface="Arial" charset="0"/>
              </a:rPr>
              <a:t>: </a:t>
            </a:r>
            <a:r>
              <a:rPr lang="fo-FO" sz="1200" b="1" noProof="0" dirty="0" smtClean="0">
                <a:latin typeface="Arial" charset="0"/>
              </a:rPr>
              <a:t>295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Nátturði:		</a:t>
            </a:r>
            <a:r>
              <a:rPr lang="fo-FO" sz="1200" noProof="0" dirty="0" smtClean="0">
                <a:latin typeface="Arial" charset="0"/>
              </a:rPr>
              <a:t>											Nøgd	</a:t>
            </a:r>
          </a:p>
          <a:p>
            <a:pPr>
              <a:lnSpc>
                <a:spcPct val="80000"/>
              </a:lnSpc>
            </a:pPr>
            <a:r>
              <a:rPr lang="fo-FO" sz="1200" noProof="0" dirty="0" smtClean="0">
                <a:latin typeface="Arial" charset="0"/>
              </a:rPr>
              <a:t>1 glas av vatni			                   1</a:t>
            </a:r>
          </a:p>
          <a:p>
            <a:pPr>
              <a:lnSpc>
                <a:spcPct val="80000"/>
              </a:lnSpc>
            </a:pPr>
            <a:r>
              <a:rPr lang="fo-FO" sz="1200" noProof="0" dirty="0" smtClean="0">
                <a:latin typeface="Arial" charset="0"/>
              </a:rPr>
              <a:t>1 verður av kókaðum eplum, rísi ella pasta	                   1			</a:t>
            </a:r>
          </a:p>
          <a:p>
            <a:pPr>
              <a:lnSpc>
                <a:spcPct val="80000"/>
              </a:lnSpc>
            </a:pPr>
            <a:r>
              <a:rPr lang="fo-FO" sz="1200" noProof="0" dirty="0" smtClean="0">
                <a:latin typeface="Arial" charset="0"/>
              </a:rPr>
              <a:t>1 verður av grýturætti                           		1			</a:t>
            </a:r>
          </a:p>
          <a:p>
            <a:pPr>
              <a:lnSpc>
                <a:spcPct val="80000"/>
              </a:lnSpc>
            </a:pPr>
            <a:r>
              <a:rPr lang="fo-FO" sz="1200" noProof="0" dirty="0" smtClean="0">
                <a:latin typeface="Arial" charset="0"/>
              </a:rPr>
              <a:t>1 verður av ísi				1			</a:t>
            </a:r>
          </a:p>
          <a:p>
            <a:pPr>
              <a:lnSpc>
                <a:spcPct val="80000"/>
              </a:lnSpc>
            </a:pPr>
            <a:r>
              <a:rPr lang="fo-FO" sz="1200" noProof="0" dirty="0" smtClean="0">
                <a:latin typeface="Arial" charset="0"/>
              </a:rPr>
              <a:t>1 banan, súrepli, pera, appilsin, 1</a:t>
            </a:r>
            <a:r>
              <a:rPr lang="fo-FO" sz="1200" baseline="0" noProof="0" dirty="0" smtClean="0">
                <a:latin typeface="Arial" charset="0"/>
              </a:rPr>
              <a:t> flís av melón, </a:t>
            </a:r>
          </a:p>
          <a:p>
            <a:pPr>
              <a:lnSpc>
                <a:spcPct val="80000"/>
              </a:lnSpc>
            </a:pPr>
            <a:r>
              <a:rPr lang="fo-FO" sz="1200" baseline="0" noProof="0" dirty="0" smtClean="0">
                <a:latin typeface="Arial" charset="0"/>
              </a:rPr>
              <a:t>ella eitt tyssi av víndrúvum </a:t>
            </a:r>
            <a:r>
              <a:rPr lang="fo-FO" sz="1200" noProof="0" dirty="0" smtClean="0">
                <a:latin typeface="Arial" charset="0"/>
              </a:rPr>
              <a:t>(jarðber eru ikki at finna)     	1</a:t>
            </a:r>
          </a:p>
          <a:p>
            <a:pPr>
              <a:lnSpc>
                <a:spcPct val="80000"/>
              </a:lnSpc>
            </a:pPr>
            <a:r>
              <a:rPr lang="fo-FO" sz="1200" b="1" noProof="0" dirty="0" smtClean="0">
                <a:latin typeface="Arial" charset="0"/>
              </a:rPr>
              <a:t>Orka í nátturðanum: 2009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Orka í alt:</a:t>
            </a:r>
          </a:p>
          <a:p>
            <a:pPr>
              <a:lnSpc>
                <a:spcPct val="80000"/>
              </a:lnSpc>
            </a:pPr>
            <a:r>
              <a:rPr lang="fo-FO" sz="1200" noProof="0" dirty="0" smtClean="0">
                <a:latin typeface="Arial" charset="0"/>
              </a:rPr>
              <a:t>Úrslit: 8439 kJ</a:t>
            </a:r>
          </a:p>
          <a:p>
            <a:pPr>
              <a:lnSpc>
                <a:spcPct val="80000"/>
              </a:lnSpc>
            </a:pPr>
            <a:r>
              <a:rPr lang="fo-FO" sz="1200" noProof="0" dirty="0" smtClean="0">
                <a:latin typeface="Arial" charset="0"/>
              </a:rPr>
              <a:t>Tilmælið til gentu, sum er 12 ár: 7700 kJ</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Uppgáva og kjak</a:t>
            </a:r>
          </a:p>
          <a:p>
            <a:pPr eaLnBrk="1" hangingPunct="1"/>
            <a:endParaRPr lang="fo-FO" sz="1200" b="1" noProof="0" dirty="0" smtClean="0">
              <a:latin typeface="Arial" charset="0"/>
            </a:endParaRPr>
          </a:p>
          <a:p>
            <a:pPr eaLnBrk="1" hangingPunct="1"/>
            <a:r>
              <a:rPr lang="fo-FO" sz="1200" b="1" noProof="0" dirty="0" smtClean="0">
                <a:latin typeface="Arial" charset="0"/>
              </a:rPr>
              <a:t>Úrslit</a:t>
            </a:r>
          </a:p>
          <a:p>
            <a:pPr eaLnBrk="1" hangingPunct="1"/>
            <a:r>
              <a:rPr lang="fo-FO" sz="1200" noProof="0" dirty="0" smtClean="0">
                <a:latin typeface="Arial" charset="0"/>
              </a:rPr>
              <a:t>Sára fær 8439 </a:t>
            </a:r>
            <a:r>
              <a:rPr lang="fo-FO" sz="1200" noProof="0" dirty="0" err="1" smtClean="0">
                <a:latin typeface="Arial" charset="0"/>
              </a:rPr>
              <a:t>kJ</a:t>
            </a:r>
            <a:r>
              <a:rPr lang="fo-FO" sz="1200" noProof="0" dirty="0" smtClean="0">
                <a:latin typeface="Arial" charset="0"/>
              </a:rPr>
              <a:t> gjøgnum dagin.</a:t>
            </a:r>
          </a:p>
          <a:p>
            <a:pPr eaLnBrk="1" hangingPunct="1"/>
            <a:endParaRPr lang="fo-FO" sz="1200" noProof="0" dirty="0" smtClean="0">
              <a:latin typeface="Arial" charset="0"/>
            </a:endParaRPr>
          </a:p>
          <a:p>
            <a:r>
              <a:rPr lang="fo-FO" sz="1200" b="1" noProof="0" dirty="0" smtClean="0">
                <a:latin typeface="Arial" charset="0"/>
              </a:rPr>
              <a:t>Frukt og grønmeti:</a:t>
            </a:r>
          </a:p>
          <a:p>
            <a:r>
              <a:rPr lang="fo-FO" sz="1200" noProof="0" dirty="0" smtClean="0">
                <a:latin typeface="Arial" charset="0"/>
              </a:rPr>
              <a:t>Úrslit:	 2,1 stk.</a:t>
            </a:r>
          </a:p>
          <a:p>
            <a:r>
              <a:rPr lang="fo-FO" sz="1200" noProof="0" dirty="0" smtClean="0">
                <a:latin typeface="Arial" charset="0"/>
              </a:rPr>
              <a:t>Tilmæli:	 6 stk.</a:t>
            </a:r>
          </a:p>
          <a:p>
            <a:pPr eaLnBrk="1" hangingPunct="1"/>
            <a:endParaRPr lang="fo-FO" sz="1200" noProof="0" dirty="0" smtClean="0">
              <a:latin typeface="Arial" charset="0"/>
            </a:endParaRPr>
          </a:p>
          <a:p>
            <a:pPr eaLnBrk="1" hangingPunct="1"/>
            <a:r>
              <a:rPr lang="fo-FO" sz="1200" b="1" noProof="0" dirty="0" smtClean="0">
                <a:latin typeface="Arial" charset="0"/>
              </a:rPr>
              <a:t>Fiti</a:t>
            </a:r>
          </a:p>
          <a:p>
            <a:pPr eaLnBrk="1" hangingPunct="1"/>
            <a:r>
              <a:rPr lang="fo-FO" sz="1200" noProof="0" dirty="0" smtClean="0">
                <a:latin typeface="Arial" charset="0"/>
              </a:rPr>
              <a:t>Úrslit:	 78 g</a:t>
            </a:r>
          </a:p>
          <a:p>
            <a:pPr eaLnBrk="1" hangingPunct="1"/>
            <a:r>
              <a:rPr lang="fo-FO" sz="1200" noProof="0" dirty="0" smtClean="0">
                <a:latin typeface="Arial" charset="0"/>
              </a:rPr>
              <a:t>Tilmæli:	 61 g</a:t>
            </a:r>
          </a:p>
          <a:p>
            <a:pPr eaLnBrk="1" hangingPunct="1"/>
            <a:endParaRPr lang="fo-FO" sz="1200" b="1" noProof="0" dirty="0" smtClean="0">
              <a:latin typeface="Arial" charset="0"/>
            </a:endParaRPr>
          </a:p>
          <a:p>
            <a:pPr eaLnBrk="1" hangingPunct="1"/>
            <a:r>
              <a:rPr lang="fo-FO" sz="1200" b="1" noProof="0" dirty="0" smtClean="0">
                <a:latin typeface="Arial" charset="0"/>
              </a:rPr>
              <a:t>Sukur</a:t>
            </a:r>
          </a:p>
          <a:p>
            <a:pPr eaLnBrk="1" hangingPunct="1"/>
            <a:r>
              <a:rPr lang="fo-FO" sz="1200" noProof="0" dirty="0" smtClean="0">
                <a:latin typeface="Arial" charset="0"/>
              </a:rPr>
              <a:t>Úrslit:	 90 g</a:t>
            </a:r>
          </a:p>
          <a:p>
            <a:pPr eaLnBrk="1" hangingPunct="1"/>
            <a:r>
              <a:rPr lang="fo-FO" sz="1200" noProof="0" dirty="0" smtClean="0">
                <a:latin typeface="Arial" charset="0"/>
              </a:rPr>
              <a:t>Tilmæli:	 45 g</a:t>
            </a:r>
          </a:p>
          <a:p>
            <a:pPr eaLnBrk="1" hangingPunct="1"/>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fo-FO" sz="1200" b="1" noProof="0" dirty="0" smtClean="0">
                <a:latin typeface="Arial" charset="0"/>
              </a:rPr>
              <a:t>Á myndini: </a:t>
            </a:r>
            <a:endParaRPr lang="fo-FO" sz="1200" noProof="0" dirty="0" smtClean="0">
              <a:latin typeface="Arial" charset="0"/>
            </a:endParaRPr>
          </a:p>
          <a:p>
            <a:r>
              <a:rPr lang="fo-FO" sz="1200" noProof="0" dirty="0" smtClean="0">
                <a:latin typeface="Arial" charset="0"/>
              </a:rPr>
              <a:t>Ein</a:t>
            </a:r>
            <a:r>
              <a:rPr lang="fo-FO" sz="1200" baseline="0" noProof="0" dirty="0" smtClean="0">
                <a:latin typeface="Arial" charset="0"/>
              </a:rPr>
              <a:t> heilsugóður/sunnur og ein ikki heilsugóður/ósunnur millummáli</a:t>
            </a:r>
            <a:endParaRPr lang="fo-FO" sz="1200" noProof="0" dirty="0" smtClean="0">
              <a:latin typeface="Arial" charset="0"/>
            </a:endParaRPr>
          </a:p>
          <a:p>
            <a:endParaRPr lang="fo-FO" sz="1200" b="1" noProof="0" dirty="0" smtClean="0">
              <a:latin typeface="Arial" charset="0"/>
            </a:endParaRPr>
          </a:p>
          <a:p>
            <a:r>
              <a:rPr lang="fo-FO" sz="1200" b="1" noProof="0" dirty="0" smtClean="0">
                <a:latin typeface="Arial" charset="0"/>
              </a:rPr>
              <a:t>Ein</a:t>
            </a:r>
            <a:r>
              <a:rPr lang="fo-FO" sz="1200" b="1" baseline="0" noProof="0" dirty="0" smtClean="0">
                <a:latin typeface="Arial" charset="0"/>
              </a:rPr>
              <a:t> heilsugóður millummáli</a:t>
            </a:r>
            <a:r>
              <a:rPr lang="fo-FO" sz="1200" b="1" noProof="0" dirty="0" smtClean="0">
                <a:latin typeface="Arial" charset="0"/>
              </a:rPr>
              <a:t>	Ikki heilsugóður/ósunnur millummáli</a:t>
            </a:r>
          </a:p>
          <a:p>
            <a:r>
              <a:rPr lang="fo-FO" sz="1200" noProof="0" dirty="0" smtClean="0">
                <a:latin typeface="Arial" charset="0"/>
              </a:rPr>
              <a:t>Grovbolli	</a:t>
            </a:r>
            <a:r>
              <a:rPr lang="fo-FO" sz="1200" baseline="0" noProof="0" dirty="0" smtClean="0">
                <a:latin typeface="Arial" charset="0"/>
              </a:rPr>
              <a:t>   </a:t>
            </a:r>
            <a:r>
              <a:rPr lang="fo-FO" sz="1200" noProof="0" dirty="0" smtClean="0">
                <a:latin typeface="Arial" charset="0"/>
              </a:rPr>
              <a:t>50 gramm		Sodavatn	                   ½ litur</a:t>
            </a:r>
          </a:p>
          <a:p>
            <a:r>
              <a:rPr lang="fo-FO" sz="1200" noProof="0" dirty="0" smtClean="0">
                <a:latin typeface="Arial" charset="0"/>
              </a:rPr>
              <a:t>Ostur 30+	</a:t>
            </a:r>
            <a:r>
              <a:rPr lang="fo-FO" sz="1200" baseline="0" noProof="0" dirty="0" smtClean="0">
                <a:latin typeface="Arial" charset="0"/>
              </a:rPr>
              <a:t>   </a:t>
            </a:r>
            <a:r>
              <a:rPr lang="fo-FO" sz="1200" noProof="0" dirty="0" smtClean="0">
                <a:latin typeface="Arial" charset="0"/>
              </a:rPr>
              <a:t>25 gramm		Franskur </a:t>
            </a:r>
            <a:r>
              <a:rPr lang="fo-FO" sz="1200" noProof="0" dirty="0" err="1" smtClean="0">
                <a:latin typeface="Arial" charset="0"/>
              </a:rPr>
              <a:t>hotdog</a:t>
            </a:r>
            <a:r>
              <a:rPr lang="fo-FO" sz="1200" noProof="0" dirty="0" smtClean="0">
                <a:latin typeface="Arial" charset="0"/>
              </a:rPr>
              <a:t>	1 stk. </a:t>
            </a:r>
          </a:p>
          <a:p>
            <a:r>
              <a:rPr lang="fo-FO" sz="1200" noProof="0" dirty="0" smtClean="0">
                <a:latin typeface="Arial" charset="0"/>
              </a:rPr>
              <a:t>Piparfrukt	</a:t>
            </a:r>
            <a:r>
              <a:rPr lang="fo-FO" sz="1200" baseline="0" noProof="0" dirty="0" smtClean="0">
                <a:latin typeface="Arial" charset="0"/>
              </a:rPr>
              <a:t>   </a:t>
            </a:r>
            <a:r>
              <a:rPr lang="fo-FO" sz="1200" noProof="0" dirty="0" smtClean="0">
                <a:latin typeface="Arial" charset="0"/>
              </a:rPr>
              <a:t>20 gramm</a:t>
            </a:r>
          </a:p>
          <a:p>
            <a:r>
              <a:rPr lang="fo-FO" sz="1200" noProof="0" dirty="0" smtClean="0">
                <a:latin typeface="Arial" charset="0"/>
              </a:rPr>
              <a:t>		</a:t>
            </a:r>
          </a:p>
          <a:p>
            <a:r>
              <a:rPr lang="fo-FO" sz="1200" noProof="0" dirty="0" smtClean="0">
                <a:latin typeface="Arial" charset="0"/>
              </a:rPr>
              <a:t>Orka:	974 kJ		Orka:            2510 kJ	</a:t>
            </a:r>
          </a:p>
          <a:p>
            <a:r>
              <a:rPr lang="fo-FO" sz="1200" noProof="0" dirty="0" smtClean="0">
                <a:latin typeface="Arial" charset="0"/>
              </a:rPr>
              <a:t>Fiti	6 gramm		Fiti	22 gramm	</a:t>
            </a:r>
          </a:p>
          <a:p>
            <a:r>
              <a:rPr lang="fo-FO" sz="1200" noProof="0" dirty="0" smtClean="0">
                <a:latin typeface="Arial" charset="0"/>
              </a:rPr>
              <a:t>Tilsett sukur	0 gramm		Tilsett sukur	50 gramm</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17" name="U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30" name="Pladsholder til dato 29"/>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19" name="Pladsholder til sidefod 18"/>
          <p:cNvSpPr>
            <a:spLocks noGrp="1"/>
          </p:cNvSpPr>
          <p:nvPr>
            <p:ph type="ftr" sz="quarter" idx="11"/>
          </p:nvPr>
        </p:nvSpPr>
        <p:spPr/>
        <p:txBody>
          <a:bodyPr/>
          <a:lstStyle/>
          <a:p>
            <a:endParaRPr lang="da-DK"/>
          </a:p>
        </p:txBody>
      </p:sp>
      <p:sp>
        <p:nvSpPr>
          <p:cNvPr id="27" name="Pladsholder til diasnummer 2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14401"/>
            <a:ext cx="2057400" cy="5211763"/>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914401"/>
            <a:ext cx="6019800" cy="5211763"/>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9" name="Rektangel med enkelt afklippet og afrundet hjørn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vinklet trekan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a-DK" smtClean="0"/>
              <a:t>Klik for at redigere titeltypografi i masteren</a:t>
            </a:r>
            <a:endParaRPr kumimoji="0" lang="en-US"/>
          </a:p>
        </p:txBody>
      </p:sp>
      <p:sp>
        <p:nvSpPr>
          <p:cNvPr id="4" name="Pladsholder til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a-DK" smtClean="0"/>
              <a:t>Klik for at redigere typografi i masteren</a:t>
            </a:r>
          </a:p>
        </p:txBody>
      </p:sp>
      <p:sp>
        <p:nvSpPr>
          <p:cNvPr id="5" name="Pladsholder til dato 4"/>
          <p:cNvSpPr>
            <a:spLocks noGrp="1"/>
          </p:cNvSpPr>
          <p:nvPr>
            <p:ph type="dt" sz="half" idx="10"/>
          </p:nvPr>
        </p:nvSpPr>
        <p:spPr/>
        <p:txBody>
          <a:bodyPr/>
          <a:lstStyle/>
          <a:p>
            <a:fld id="{E228E0B2-5AA7-436F-8FB5-2F6D44F7D1A8}" type="datetimeFigureOut">
              <a:rPr lang="da-DK" smtClean="0"/>
              <a:pPr/>
              <a:t>01-09-2011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a:xfrm>
            <a:off x="8077200" y="6356350"/>
            <a:ext cx="609600" cy="365125"/>
          </a:xfrm>
        </p:spPr>
        <p:txBody>
          <a:bodyPr/>
          <a:lstStyle/>
          <a:p>
            <a:fld id="{9B8FA144-85F2-4E8F-A0C9-3A9FD4A5626D}" type="slidenum">
              <a:rPr lang="da-DK" smtClean="0"/>
              <a:pPr/>
              <a:t>‹nr.›</a:t>
            </a:fld>
            <a:endParaRPr lang="da-DK"/>
          </a:p>
        </p:txBody>
      </p:sp>
      <p:sp>
        <p:nvSpPr>
          <p:cNvPr id="3" name="Pladsholder til bille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a-DK" smtClean="0"/>
              <a:t>Klik på ikonet for at tilføje et billede</a:t>
            </a:r>
            <a:endParaRPr kumimoji="0" lang="en-US" dirty="0"/>
          </a:p>
        </p:txBody>
      </p:sp>
      <p:sp>
        <p:nvSpPr>
          <p:cNvPr id="10" name="Kombinationstegnin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Kombinationstegnin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Kombinationstegnin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Kombinationstegnin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dsholder til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a-DK" smtClean="0"/>
              <a:t>Klik for at redigere titeltypografi i masteren</a:t>
            </a:r>
            <a:endParaRPr kumimoji="0" lang="en-US"/>
          </a:p>
        </p:txBody>
      </p:sp>
      <p:sp>
        <p:nvSpPr>
          <p:cNvPr id="30" name="Pladsholder til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0" name="Pladsholder til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228E0B2-5AA7-436F-8FB5-2F6D44F7D1A8}" type="datetimeFigureOut">
              <a:rPr lang="da-DK" smtClean="0"/>
              <a:pPr/>
              <a:t>01-09-2011</a:t>
            </a:fld>
            <a:endParaRPr lang="da-DK"/>
          </a:p>
        </p:txBody>
      </p:sp>
      <p:sp>
        <p:nvSpPr>
          <p:cNvPr id="22" name="Pladsholder til sidefod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a-DK"/>
          </a:p>
        </p:txBody>
      </p:sp>
      <p:sp>
        <p:nvSpPr>
          <p:cNvPr id="18" name="Pladsholder til dias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8FA144-85F2-4E8F-A0C9-3A9FD4A5626D}" type="slidenum">
              <a:rPr lang="da-DK" smtClean="0"/>
              <a:pPr/>
              <a:t>‹nr.›</a:t>
            </a:fld>
            <a:endParaRPr lang="da-DK"/>
          </a:p>
        </p:txBody>
      </p:sp>
      <p:grpSp>
        <p:nvGrpSpPr>
          <p:cNvPr id="2" name="Gruppe 1"/>
          <p:cNvGrpSpPr/>
          <p:nvPr/>
        </p:nvGrpSpPr>
        <p:grpSpPr>
          <a:xfrm>
            <a:off x="-19017" y="202408"/>
            <a:ext cx="9180548" cy="649224"/>
            <a:chOff x="-19045" y="216550"/>
            <a:chExt cx="9180548" cy="649224"/>
          </a:xfrm>
        </p:grpSpPr>
        <p:sp>
          <p:nvSpPr>
            <p:cNvPr id="12" name="Kombinationstegnin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Kombinationstegnin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altomkost.d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www.altomkost.d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hyperlink" Target="http://www.altomkost.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altomkost.dk/" TargetMode="External"/><Relationship Id="rId4" Type="http://schemas.openxmlformats.org/officeDocument/2006/relationships/oleObject" Target="../embeddings/Microsoft_Office_Word_97_-_2003-dokument1.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sz="half" idx="1"/>
          </p:nvPr>
        </p:nvSpPr>
        <p:spPr/>
        <p:txBody>
          <a:bodyPr/>
          <a:lstStyle/>
          <a:p>
            <a:pPr lvl="0">
              <a:buNone/>
            </a:pPr>
            <a:endParaRPr lang="fo-FO" sz="3200" dirty="0" smtClean="0"/>
          </a:p>
          <a:p>
            <a:pPr lvl="0">
              <a:buNone/>
            </a:pPr>
            <a:endParaRPr lang="fo-FO" sz="3200" dirty="0" smtClean="0"/>
          </a:p>
          <a:p>
            <a:pPr lvl="0">
              <a:buNone/>
            </a:pPr>
            <a:r>
              <a:rPr lang="fo-FO" sz="3200" dirty="0" smtClean="0"/>
              <a:t>Et fjølbroytt og</a:t>
            </a:r>
          </a:p>
          <a:p>
            <a:pPr lvl="0">
              <a:buNone/>
            </a:pPr>
            <a:r>
              <a:rPr lang="fo-FO" sz="3200" dirty="0" smtClean="0"/>
              <a:t>halt hóskandi vekt</a:t>
            </a:r>
            <a:endParaRPr lang="da-DK" sz="3200" dirty="0"/>
          </a:p>
        </p:txBody>
      </p:sp>
      <p:pic>
        <p:nvPicPr>
          <p:cNvPr id="5" name="Billede 4"/>
          <p:cNvPicPr/>
          <p:nvPr/>
        </p:nvPicPr>
        <p:blipFill>
          <a:blip r:embed="rId3" cstate="print"/>
          <a:srcRect/>
          <a:stretch>
            <a:fillRect/>
          </a:stretch>
        </p:blipFill>
        <p:spPr bwMode="auto">
          <a:xfrm>
            <a:off x="7256606" y="6425952"/>
            <a:ext cx="1887394" cy="432048"/>
          </a:xfrm>
          <a:prstGeom prst="rect">
            <a:avLst/>
          </a:prstGeom>
          <a:noFill/>
          <a:ln w="9525">
            <a:noFill/>
            <a:miter lim="800000"/>
            <a:headEnd/>
            <a:tailEnd/>
          </a:ln>
        </p:spPr>
      </p:pic>
      <p:pic>
        <p:nvPicPr>
          <p:cNvPr id="6" name="Billede 5"/>
          <p:cNvPicPr/>
          <p:nvPr/>
        </p:nvPicPr>
        <p:blipFill>
          <a:blip r:embed="rId4" cstate="print"/>
          <a:srcRect l="31260" t="24367" r="33904" b="16399"/>
          <a:stretch>
            <a:fillRect/>
          </a:stretch>
        </p:blipFill>
        <p:spPr bwMode="auto">
          <a:xfrm>
            <a:off x="4499992" y="1340768"/>
            <a:ext cx="4176464" cy="4104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14475" y="263525"/>
            <a:ext cx="6115050" cy="879475"/>
          </a:xfrm>
          <a:prstGeom prst="rect">
            <a:avLst/>
          </a:prstGeom>
          <a:noFill/>
          <a:ln w="9525">
            <a:noFill/>
            <a:miter lim="800000"/>
            <a:headEnd/>
            <a:tailEnd/>
          </a:ln>
        </p:spPr>
        <p:txBody>
          <a:bodyPr/>
          <a:lstStyle/>
          <a:p>
            <a:endParaRPr lang="fo-FO" sz="2000" b="1">
              <a:solidFill>
                <a:srgbClr val="CA4726"/>
              </a:solidFill>
              <a:latin typeface="Lucida Sans" pitchFamily="34" charset="0"/>
              <a:ea typeface="DotumChe" pitchFamily="49" charset="-127"/>
            </a:endParaRPr>
          </a:p>
        </p:txBody>
      </p:sp>
      <p:sp>
        <p:nvSpPr>
          <p:cNvPr id="3" name="Rectangle 8"/>
          <p:cNvSpPr>
            <a:spLocks noChangeArrowheads="1"/>
          </p:cNvSpPr>
          <p:nvPr/>
        </p:nvSpPr>
        <p:spPr bwMode="auto">
          <a:xfrm>
            <a:off x="323528" y="980728"/>
            <a:ext cx="8496944" cy="1008112"/>
          </a:xfrm>
          <a:prstGeom prst="rect">
            <a:avLst/>
          </a:prstGeom>
          <a:noFill/>
          <a:ln w="9525">
            <a:noFill/>
            <a:miter lim="800000"/>
            <a:headEnd/>
            <a:tailEnd/>
          </a:ln>
        </p:spPr>
        <p:txBody>
          <a:bodyPr/>
          <a:lstStyle/>
          <a:p>
            <a:pPr>
              <a:spcBef>
                <a:spcPct val="20000"/>
              </a:spcBef>
            </a:pPr>
            <a:r>
              <a:rPr lang="fo-FO" sz="3200" b="1" dirty="0" smtClean="0">
                <a:ea typeface="Arial Unicode MS" pitchFamily="34" charset="-128"/>
                <a:cs typeface="Arial Unicode MS" pitchFamily="34" charset="-128"/>
              </a:rPr>
              <a:t>Íblástur til heilsugóðar matpakkar</a:t>
            </a:r>
            <a:endParaRPr lang="fo-FO" sz="3200" dirty="0">
              <a:ea typeface="Arial Unicode MS" pitchFamily="34" charset="-128"/>
              <a:cs typeface="Arial Unicode MS" pitchFamily="34" charset="-128"/>
            </a:endParaRPr>
          </a:p>
        </p:txBody>
      </p:sp>
      <p:pic>
        <p:nvPicPr>
          <p:cNvPr id="4" name="Picture 18" descr="5966"/>
          <p:cNvPicPr>
            <a:picLocks noChangeAspect="1" noChangeArrowheads="1"/>
          </p:cNvPicPr>
          <p:nvPr/>
        </p:nvPicPr>
        <p:blipFill>
          <a:blip r:embed="rId3" cstate="print"/>
          <a:srcRect/>
          <a:stretch>
            <a:fillRect/>
          </a:stretch>
        </p:blipFill>
        <p:spPr bwMode="auto">
          <a:xfrm>
            <a:off x="5436096" y="1916832"/>
            <a:ext cx="2937843" cy="4416148"/>
          </a:xfrm>
          <a:prstGeom prst="rect">
            <a:avLst/>
          </a:prstGeom>
          <a:noFill/>
          <a:ln w="9525">
            <a:noFill/>
            <a:miter lim="800000"/>
            <a:headEnd/>
            <a:tailEnd/>
          </a:ln>
        </p:spPr>
      </p:pic>
      <p:pic>
        <p:nvPicPr>
          <p:cNvPr id="5" name="Picture 21"/>
          <p:cNvPicPr>
            <a:picLocks noChangeAspect="1" noChangeArrowheads="1"/>
          </p:cNvPicPr>
          <p:nvPr/>
        </p:nvPicPr>
        <p:blipFill>
          <a:blip r:embed="rId4" cstate="print"/>
          <a:srcRect/>
          <a:stretch>
            <a:fillRect/>
          </a:stretch>
        </p:blipFill>
        <p:spPr bwMode="auto">
          <a:xfrm>
            <a:off x="1259632" y="1844824"/>
            <a:ext cx="2603500" cy="3543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528" y="764704"/>
            <a:ext cx="8134672" cy="5229696"/>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Uppgáva - ein heilsugóður</a:t>
            </a:r>
            <a:r>
              <a:rPr lang="fo-FO" sz="3200" b="1" dirty="0" smtClean="0">
                <a:ea typeface="Arial Unicode MS" pitchFamily="34" charset="-128"/>
                <a:cs typeface="Arial Unicode MS" pitchFamily="34" charset="-128"/>
              </a:rPr>
              <a:t> m</a:t>
            </a:r>
            <a:r>
              <a:rPr kumimoji="0" lang="fo-FO" sz="3200" b="1"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atpakki</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hlinkClick r:id="rId3"/>
              </a:rPr>
              <a:t>www.altomkost.dk</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trýstið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Opskrifter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Frokost</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Madpakker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finnur</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tú íblástur til ein heilsugóðan </a:t>
            </a:r>
            <a:r>
              <a:rPr lang="fo-FO" sz="2000" dirty="0" smtClean="0">
                <a:ea typeface="Arial Unicode MS" pitchFamily="34" charset="-128"/>
                <a:cs typeface="Arial Unicode MS" pitchFamily="34" charset="-128"/>
              </a:rPr>
              <a:t>døgurða(</a:t>
            </a:r>
            <a:r>
              <a:rPr lang="fo-FO" sz="2000" dirty="0" err="1" smtClean="0">
                <a:ea typeface="Arial Unicode MS" pitchFamily="34" charset="-128"/>
                <a:cs typeface="Arial Unicode MS" pitchFamily="34" charset="-128"/>
              </a:rPr>
              <a:t>frokost</a:t>
            </a:r>
            <a:r>
              <a:rPr lang="fo-FO" sz="2000" dirty="0" smtClean="0">
                <a:ea typeface="Arial Unicode MS" pitchFamily="34" charset="-128"/>
                <a:cs typeface="Arial Unicode MS" pitchFamily="34" charset="-128"/>
              </a:rPr>
              <a:t>)</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Set saman ein kaldan ella </a:t>
            </a:r>
            <a:r>
              <a:rPr lang="fo-FO" sz="2000" dirty="0" smtClean="0">
                <a:ea typeface="Arial Unicode MS" pitchFamily="34" charset="-128"/>
                <a:cs typeface="Arial Unicode MS" pitchFamily="34" charset="-128"/>
              </a:rPr>
              <a:t>ein heitan døgurða (</a:t>
            </a:r>
            <a:r>
              <a:rPr lang="fo-FO" sz="2000" dirty="0" err="1" smtClean="0">
                <a:ea typeface="Arial Unicode MS" pitchFamily="34" charset="-128"/>
                <a:cs typeface="Arial Unicode MS" pitchFamily="34" charset="-128"/>
              </a:rPr>
              <a:t>frokost</a:t>
            </a:r>
            <a:r>
              <a:rPr lang="fo-FO" sz="2000" dirty="0" smtClean="0">
                <a:ea typeface="Arial Unicode MS" pitchFamily="34" charset="-128"/>
                <a:cs typeface="Arial Unicode MS" pitchFamily="34" charset="-128"/>
              </a:rPr>
              <a:t>), sum tú kundi hugsa tær.</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er títt</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uppskot </a:t>
            </a:r>
            <a:r>
              <a:rPr lang="fo-FO" sz="2000" dirty="0" smtClean="0">
                <a:ea typeface="Arial Unicode MS" pitchFamily="34" charset="-128"/>
                <a:cs typeface="Arial Unicode MS" pitchFamily="34" charset="-128"/>
              </a:rPr>
              <a:t>øðrvísi enn tað, sum tú plagar at eta á middegi?</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Hvat er heilsubetri?</a:t>
            </a:r>
          </a:p>
        </p:txBody>
      </p:sp>
      <p:pic>
        <p:nvPicPr>
          <p:cNvPr id="3" name="Picture 9"/>
          <p:cNvPicPr>
            <a:picLocks noChangeAspect="1" noChangeArrowheads="1"/>
          </p:cNvPicPr>
          <p:nvPr/>
        </p:nvPicPr>
        <p:blipFill>
          <a:blip r:embed="rId4" cstate="print"/>
          <a:srcRect/>
          <a:stretch>
            <a:fillRect/>
          </a:stretch>
        </p:blipFill>
        <p:spPr bwMode="auto">
          <a:xfrm>
            <a:off x="6769100" y="4902200"/>
            <a:ext cx="1905000" cy="1689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484784"/>
            <a:ext cx="7493000" cy="43307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lang="fo-FO" sz="3200" b="1" dirty="0" smtClean="0">
                <a:ea typeface="Arial Unicode MS" pitchFamily="34" charset="-128"/>
                <a:cs typeface="Arial Unicode MS" pitchFamily="34" charset="-128"/>
              </a:rPr>
              <a:t>Uppgáva – </a:t>
            </a:r>
            <a:r>
              <a:rPr lang="fo-FO" sz="3200" b="1" dirty="0" err="1" smtClean="0">
                <a:ea typeface="Arial Unicode MS" pitchFamily="34" charset="-128"/>
                <a:cs typeface="Arial Unicode MS" pitchFamily="34" charset="-128"/>
              </a:rPr>
              <a:t>Y-borðiskur</a:t>
            </a:r>
            <a:endParaRPr kumimoji="0" lang="fo-FO" sz="32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hlinkClick r:id="rId3"/>
              </a:rPr>
              <a:t>www.altomkost.dk</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Trýstið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Opskrifter</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Finnið</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eina uppskrift uppá ein nátturða</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Skrivið alt niður, sum skal brúkast.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Gerið rættin.</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Borðreiðið</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matin eftir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Y-borðiskinum</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pic>
        <p:nvPicPr>
          <p:cNvPr id="3" name="Picture 9"/>
          <p:cNvPicPr>
            <a:picLocks noChangeAspect="1" noChangeArrowheads="1"/>
          </p:cNvPicPr>
          <p:nvPr/>
        </p:nvPicPr>
        <p:blipFill>
          <a:blip r:embed="rId4" cstate="print"/>
          <a:srcRect/>
          <a:stretch>
            <a:fillRect/>
          </a:stretch>
        </p:blipFill>
        <p:spPr bwMode="auto">
          <a:xfrm>
            <a:off x="5598928" y="3284984"/>
            <a:ext cx="3545071" cy="35730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413a"/>
          <p:cNvPicPr>
            <a:picLocks noChangeAspect="1" noChangeArrowheads="1"/>
          </p:cNvPicPr>
          <p:nvPr/>
        </p:nvPicPr>
        <p:blipFill>
          <a:blip r:embed="rId3" cstate="print"/>
          <a:srcRect/>
          <a:stretch>
            <a:fillRect/>
          </a:stretch>
        </p:blipFill>
        <p:spPr bwMode="auto">
          <a:xfrm>
            <a:off x="1043608" y="1340768"/>
            <a:ext cx="6876256" cy="5158087"/>
          </a:xfrm>
          <a:prstGeom prst="rect">
            <a:avLst/>
          </a:prstGeom>
          <a:noFill/>
          <a:ln w="9525">
            <a:noFill/>
            <a:miter lim="800000"/>
            <a:headEnd/>
            <a:tailEnd/>
          </a:ln>
        </p:spPr>
      </p:pic>
      <p:sp>
        <p:nvSpPr>
          <p:cNvPr id="3" name="Tekstboks 2"/>
          <p:cNvSpPr txBox="1"/>
          <p:nvPr/>
        </p:nvSpPr>
        <p:spPr>
          <a:xfrm>
            <a:off x="971600" y="692696"/>
            <a:ext cx="7128792" cy="584775"/>
          </a:xfrm>
          <a:prstGeom prst="rect">
            <a:avLst/>
          </a:prstGeom>
          <a:noFill/>
        </p:spPr>
        <p:txBody>
          <a:bodyPr wrap="square" rtlCol="0">
            <a:spAutoFit/>
          </a:bodyPr>
          <a:lstStyle/>
          <a:p>
            <a:r>
              <a:rPr lang="fo-FO" sz="3200" b="1" dirty="0" smtClean="0"/>
              <a:t>So nógv fiti er í </a:t>
            </a:r>
            <a:r>
              <a:rPr lang="fo-FO" sz="3200" b="1" dirty="0" err="1" smtClean="0"/>
              <a:t>skundverðum</a:t>
            </a:r>
            <a:endParaRPr lang="da-DK"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1560" y="908720"/>
            <a:ext cx="7773988" cy="43307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Uppgáva – </a:t>
            </a:r>
            <a:r>
              <a:rPr kumimoji="0" lang="fo-FO" sz="3200" b="1"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klænkikurar</a:t>
            </a:r>
            <a:endParaRPr kumimoji="0" lang="fo-FO" sz="32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Far inn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hlinkClick r:id="rId4"/>
              </a:rPr>
              <a:t>www.altomkost.dk</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leita eftir tilfari um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klænkikurar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Hví </a:t>
            </a:r>
            <a:r>
              <a:rPr lang="fo-FO" sz="2000" dirty="0" smtClean="0">
                <a:ea typeface="Arial Unicode MS" pitchFamily="34" charset="-128"/>
                <a:cs typeface="Arial Unicode MS" pitchFamily="34" charset="-128"/>
              </a:rPr>
              <a:t>rigga </a:t>
            </a:r>
            <a:r>
              <a:rPr lang="fo-FO" sz="2000" dirty="0" err="1" smtClean="0">
                <a:ea typeface="Arial Unicode MS" pitchFamily="34" charset="-128"/>
                <a:cs typeface="Arial Unicode MS" pitchFamily="34" charset="-128"/>
              </a:rPr>
              <a:t>klænkikurar</a:t>
            </a:r>
            <a:r>
              <a:rPr lang="fo-FO" sz="2000" dirty="0" smtClean="0">
                <a:ea typeface="Arial Unicode MS" pitchFamily="34" charset="-128"/>
                <a:cs typeface="Arial Unicode MS" pitchFamily="34" charset="-128"/>
              </a:rPr>
              <a:t> ofta ikki</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Hvat</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mælir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Fødevarestyrelsen</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til at gera,</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um tú vil lætna</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3074" name="Object 9"/>
          <p:cNvGraphicFramePr>
            <a:graphicFrameLocks noChangeAspect="1"/>
          </p:cNvGraphicFramePr>
          <p:nvPr/>
        </p:nvGraphicFramePr>
        <p:xfrm>
          <a:off x="3131840" y="4509120"/>
          <a:ext cx="2493962" cy="1660525"/>
        </p:xfrm>
        <a:graphic>
          <a:graphicData uri="http://schemas.openxmlformats.org/presentationml/2006/ole">
            <p:oleObj spid="_x0000_s3078" name="Photo Editor-billede" r:id="rId5" imgW="4648849" imgH="3095238"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052736"/>
            <a:ext cx="7772400" cy="49416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dirty="0" smtClean="0">
                <a:ln>
                  <a:noFill/>
                </a:ln>
                <a:solidFill>
                  <a:schemeClr val="tx1"/>
                </a:solidFill>
                <a:effectLst/>
                <a:uLnTx/>
                <a:uFillTx/>
                <a:latin typeface="+mn-lt"/>
                <a:ea typeface="+mn-ea"/>
                <a:cs typeface="+mn-cs"/>
              </a:rPr>
              <a:t>Orka er í matinum</a:t>
            </a:r>
            <a:endParaRPr kumimoji="0" lang="fo-FO" sz="2600" b="0" i="0" u="none" strike="noStrike" kern="1200" cap="none" spc="0" normalizeH="0" baseline="0" dirty="0" smtClean="0">
              <a:ln>
                <a:noFill/>
              </a:ln>
              <a:solidFill>
                <a:schemeClr val="tx1"/>
              </a:solidFill>
              <a:effectLst/>
              <a:uLnTx/>
              <a:uFillTx/>
              <a:latin typeface="+mn-lt"/>
              <a:ea typeface="+mn-ea"/>
              <a:cs typeface="Times New Roman" pitchFamily="18" charset="0"/>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Matur og drekka geva</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kroppinum orku, so</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hann kann virka.</a:t>
            </a:r>
            <a:endPar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Orka verður máld í kJ (</a:t>
            </a:r>
            <a:r>
              <a:rPr kumimoji="0" lang="fo-FO" sz="24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kilojoule</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ella</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í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kalorium. </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Á vørum </a:t>
            </a:r>
            <a:r>
              <a:rPr lang="fo-FO" sz="2400" dirty="0" smtClean="0">
                <a:ea typeface="Arial Unicode MS" pitchFamily="34" charset="-128"/>
                <a:cs typeface="Arial Unicode MS" pitchFamily="34" charset="-128"/>
              </a:rPr>
              <a:t>kann síggjast, hvussu nógv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kJ eru pr. 100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Eitt barn, sum</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er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6-9 </a:t>
            </a:r>
            <a:r>
              <a:rPr lang="fo-FO" sz="2400" dirty="0" smtClean="0">
                <a:ea typeface="Arial Unicode MS" pitchFamily="34" charset="-128"/>
                <a:cs typeface="Arial Unicode MS" pitchFamily="34" charset="-128"/>
              </a:rPr>
              <a:t>á</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r hevur tørv á umleið 7.700 kJ um</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samdøgrið</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(24 tímar).</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Ein genta, sum er 10-13 </a:t>
            </a:r>
            <a:r>
              <a:rPr lang="fo-FO" sz="2400" dirty="0" smtClean="0">
                <a:ea typeface="Arial Unicode MS" pitchFamily="34" charset="-128"/>
                <a:cs typeface="Arial Unicode MS" pitchFamily="34" charset="-128"/>
              </a:rPr>
              <a:t>á</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r hevur tørv á umleið 8.600 kJ, meðan ein drongur á sama aldri hevur tørv á 9.800 kJ.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908720"/>
            <a:ext cx="7772400" cy="50856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lang="fo-FO" sz="2800" b="1" dirty="0" smtClean="0">
                <a:ea typeface="Arial Unicode MS" pitchFamily="34" charset="-128"/>
                <a:cs typeface="Arial Unicode MS" pitchFamily="34" charset="-128"/>
              </a:rPr>
              <a:t>Kjak – orka</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Hygg eftir myndunum: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Visti </a:t>
            </a:r>
            <a:r>
              <a:rPr lang="fo-FO" sz="2400" dirty="0" smtClean="0">
                <a:ea typeface="Arial Unicode MS" pitchFamily="34" charset="-128"/>
                <a:cs typeface="Arial Unicode MS" pitchFamily="34" charset="-128"/>
              </a:rPr>
              <a:t>tú</a:t>
            </a: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tað er so nógv orka í matinum?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varð tú mest ovfarin av?</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Hva</a:t>
            </a:r>
            <a:r>
              <a:rPr lang="fo-FO" sz="2400" dirty="0" smtClean="0">
                <a:ea typeface="Arial Unicode MS" pitchFamily="34" charset="-128"/>
                <a:cs typeface="Arial Unicode MS" pitchFamily="34" charset="-128"/>
              </a:rPr>
              <a:t>t heldur tú mettar mest</a:t>
            </a: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hendir um tú fær ov</a:t>
            </a:r>
            <a:r>
              <a:rPr kumimoji="0" lang="fo-FO" sz="24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nógva orku?</a:t>
            </a:r>
            <a:endPar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pic>
        <p:nvPicPr>
          <p:cNvPr id="4" name="Picture 16" descr="banan"/>
          <p:cNvPicPr>
            <a:picLocks noChangeAspect="1" noChangeArrowheads="1"/>
          </p:cNvPicPr>
          <p:nvPr/>
        </p:nvPicPr>
        <p:blipFill>
          <a:blip r:embed="rId3" cstate="print"/>
          <a:srcRect/>
          <a:stretch>
            <a:fillRect/>
          </a:stretch>
        </p:blipFill>
        <p:spPr bwMode="auto">
          <a:xfrm>
            <a:off x="160338" y="4275138"/>
            <a:ext cx="2919412" cy="1944687"/>
          </a:xfrm>
          <a:prstGeom prst="rect">
            <a:avLst/>
          </a:prstGeom>
          <a:noFill/>
          <a:ln w="9525">
            <a:noFill/>
            <a:miter lim="800000"/>
            <a:headEnd/>
            <a:tailEnd/>
          </a:ln>
        </p:spPr>
      </p:pic>
      <p:pic>
        <p:nvPicPr>
          <p:cNvPr id="5" name="Picture 17"/>
          <p:cNvPicPr>
            <a:picLocks noChangeAspect="1" noChangeArrowheads="1"/>
          </p:cNvPicPr>
          <p:nvPr/>
        </p:nvPicPr>
        <p:blipFill>
          <a:blip r:embed="rId4" cstate="print"/>
          <a:srcRect/>
          <a:stretch>
            <a:fillRect/>
          </a:stretch>
        </p:blipFill>
        <p:spPr bwMode="auto">
          <a:xfrm>
            <a:off x="3111500" y="4279900"/>
            <a:ext cx="2921000" cy="1943100"/>
          </a:xfrm>
          <a:prstGeom prst="rect">
            <a:avLst/>
          </a:prstGeom>
          <a:noFill/>
          <a:ln w="9525">
            <a:noFill/>
            <a:miter lim="800000"/>
            <a:headEnd/>
            <a:tailEnd/>
          </a:ln>
        </p:spPr>
      </p:pic>
      <p:pic>
        <p:nvPicPr>
          <p:cNvPr id="6" name="Picture 18"/>
          <p:cNvPicPr>
            <a:picLocks noChangeAspect="1" noChangeArrowheads="1"/>
          </p:cNvPicPr>
          <p:nvPr/>
        </p:nvPicPr>
        <p:blipFill>
          <a:blip r:embed="rId5" cstate="print"/>
          <a:srcRect/>
          <a:stretch>
            <a:fillRect/>
          </a:stretch>
        </p:blipFill>
        <p:spPr bwMode="auto">
          <a:xfrm>
            <a:off x="6057900" y="4273550"/>
            <a:ext cx="2921000" cy="1943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124744"/>
            <a:ext cx="81407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lang="fo-FO" sz="2600" b="1" dirty="0" smtClean="0">
                <a:ea typeface="Arial Unicode MS" pitchFamily="34" charset="-128"/>
                <a:cs typeface="Arial Unicode MS" pitchFamily="34" charset="-128"/>
              </a:rPr>
              <a:t>Uppgáva</a:t>
            </a:r>
            <a:r>
              <a:rPr kumimoji="0" lang="fo-FO" sz="2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orka í vøruni</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Hyggið at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vørulýsingunum</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á fýra</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vørum og fyllið </a:t>
            </a:r>
            <a:r>
              <a:rPr lang="fo-FO" sz="2000" dirty="0" smtClean="0">
                <a:ea typeface="Arial Unicode MS" pitchFamily="34" charset="-128"/>
                <a:cs typeface="Arial Unicode MS" pitchFamily="34" charset="-128"/>
              </a:rPr>
              <a:t>talvuna út</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nógv kJ eru í vøruni pr. 100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nógv er</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tað </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pr.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Viga ein</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lang="fo-FO" sz="2000" dirty="0" smtClean="0">
                <a:ea typeface="Arial Unicode MS" pitchFamily="34" charset="-128"/>
                <a:cs typeface="Arial Unicode MS" pitchFamily="34" charset="-128"/>
              </a:rPr>
              <a:t>verð</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 hvussu nógv kJ eru </a:t>
            </a:r>
            <a:r>
              <a:rPr lang="fo-FO" sz="2000" dirty="0" smtClean="0">
                <a:ea typeface="Arial Unicode MS" pitchFamily="34" charset="-128"/>
                <a:cs typeface="Arial Unicode MS" pitchFamily="34" charset="-128"/>
              </a:rPr>
              <a:t>í verðinum?</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3" name="Group 107"/>
          <p:cNvGraphicFramePr>
            <a:graphicFrameLocks/>
          </p:cNvGraphicFramePr>
          <p:nvPr/>
        </p:nvGraphicFramePr>
        <p:xfrm>
          <a:off x="406400" y="3836988"/>
          <a:ext cx="8439150" cy="2523173"/>
        </p:xfrm>
        <a:graphic>
          <a:graphicData uri="http://schemas.openxmlformats.org/drawingml/2006/table">
            <a:tbl>
              <a:tblPr/>
              <a:tblGrid>
                <a:gridCol w="1406525"/>
                <a:gridCol w="1406525"/>
                <a:gridCol w="1406525"/>
                <a:gridCol w="1406525"/>
                <a:gridCol w="1406525"/>
                <a:gridCol w="140652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dirty="0" smtClean="0">
                          <a:ln>
                            <a:noFill/>
                          </a:ln>
                          <a:solidFill>
                            <a:schemeClr val="tx1"/>
                          </a:solidFill>
                          <a:effectLst/>
                          <a:latin typeface="Arial" charset="0"/>
                        </a:rPr>
                        <a:t>Vøra</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pr. 100 g</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pr. gram</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Vekt av vøruni</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i vøruni</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 av dagligu orkunøgdini</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dirty="0" err="1" smtClean="0">
                          <a:ln>
                            <a:noFill/>
                          </a:ln>
                          <a:solidFill>
                            <a:schemeClr val="tx1"/>
                          </a:solidFill>
                          <a:effectLst/>
                          <a:latin typeface="Comic Sans MS" pitchFamily="66" charset="0"/>
                        </a:rPr>
                        <a:t>Oljubersolja</a:t>
                      </a:r>
                      <a:endParaRPr kumimoji="0" lang="fo-FO" sz="1300" b="0" i="0" u="none" strike="noStrike" cap="none" normalizeH="0" baseline="0" noProof="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3.700/100 =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500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37x500 = 18.500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dirty="0" smtClean="0">
                          <a:ln>
                            <a:noFill/>
                          </a:ln>
                          <a:solidFill>
                            <a:schemeClr val="tx1"/>
                          </a:solidFill>
                          <a:effectLst/>
                          <a:latin typeface="Comic Sans MS" pitchFamily="66" charset="0"/>
                          <a:ea typeface="Arial Unicode MS" pitchFamily="34" charset="-128"/>
                          <a:cs typeface="Arial Unicode MS" pitchFamily="34" charset="-128"/>
                        </a:rPr>
                        <a:t>(18.500/7.700)x 100 = 240%</a:t>
                      </a:r>
                      <a:endParaRPr kumimoji="0" lang="fo-FO" sz="1300" b="0" i="0" u="none" strike="noStrike" cap="none" normalizeH="0" baseline="0" noProof="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85800" y="1412776"/>
            <a:ext cx="7772400"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8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langa tíð tekur tað at brenna orkuna?</a:t>
            </a:r>
          </a:p>
        </p:txBody>
      </p:sp>
      <p:graphicFrame>
        <p:nvGraphicFramePr>
          <p:cNvPr id="4" name="Tabel 3"/>
          <p:cNvGraphicFramePr>
            <a:graphicFrameLocks noGrp="1"/>
          </p:cNvGraphicFramePr>
          <p:nvPr>
            <p:extLst>
              <p:ext uri="{D42A27DB-BD31-4B8C-83A1-F6EECF244321}">
                <p14:modId xmlns="" xmlns:p14="http://schemas.microsoft.com/office/powerpoint/2010/main" val="3027342128"/>
              </p:ext>
            </p:extLst>
          </p:nvPr>
        </p:nvGraphicFramePr>
        <p:xfrm>
          <a:off x="971600" y="2060848"/>
          <a:ext cx="6936433" cy="4110968"/>
        </p:xfrm>
        <a:graphic>
          <a:graphicData uri="http://schemas.openxmlformats.org/drawingml/2006/table">
            <a:tbl>
              <a:tblPr/>
              <a:tblGrid>
                <a:gridCol w="1224118"/>
                <a:gridCol w="1070663"/>
                <a:gridCol w="1149502"/>
                <a:gridCol w="1160765"/>
                <a:gridCol w="1170620"/>
                <a:gridCol w="1160765"/>
              </a:tblGrid>
              <a:tr h="296987">
                <a:tc>
                  <a:txBody>
                    <a:bodyPr/>
                    <a:lstStyle/>
                    <a:p>
                      <a:pPr>
                        <a:lnSpc>
                          <a:spcPct val="115000"/>
                        </a:lnSpc>
                        <a:spcAft>
                          <a:spcPts val="0"/>
                        </a:spcAft>
                        <a:tabLst>
                          <a:tab pos="699770" algn="l"/>
                        </a:tabLst>
                      </a:pPr>
                      <a:r>
                        <a:rPr lang="fo-FO" sz="1100" dirty="0">
                          <a:latin typeface="Calibri"/>
                          <a:ea typeface="Calibri"/>
                          <a:cs typeface="Times New Roman"/>
                        </a:rPr>
                        <a:t>Rørslustig:</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endParaRPr lang="fo-FO"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Hvíld</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Løtt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Meðal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Hørð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181">
                <a:tc>
                  <a:txBody>
                    <a:bodyPr/>
                    <a:lstStyle/>
                    <a:p>
                      <a:pPr>
                        <a:lnSpc>
                          <a:spcPct val="115000"/>
                        </a:lnSpc>
                        <a:spcAft>
                          <a:spcPts val="0"/>
                        </a:spcAft>
                        <a:tabLst>
                          <a:tab pos="699770" algn="l"/>
                        </a:tabLst>
                      </a:pPr>
                      <a:endParaRPr lang="fo-FO"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endParaRPr lang="fo-FO" sz="1100" dirty="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r>
                        <a:rPr lang="fo-FO" sz="1100" dirty="0" err="1" smtClean="0">
                          <a:latin typeface="Calibri"/>
                          <a:ea typeface="Calibri"/>
                          <a:cs typeface="Times New Roman"/>
                        </a:rPr>
                        <a:t>Kj</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Slappar av, hyggur sjónvarp, lesur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Arbeiðir við teldu, skrivar, gongur runt heima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Gongur ein túr, </a:t>
                      </a:r>
                      <a:r>
                        <a:rPr lang="fo-FO" sz="1100" dirty="0" smtClean="0">
                          <a:latin typeface="Calibri"/>
                          <a:ea typeface="Calibri"/>
                          <a:cs typeface="Times New Roman"/>
                        </a:rPr>
                        <a:t>súkklar</a:t>
                      </a:r>
                      <a:r>
                        <a:rPr lang="fo-FO" sz="1100" dirty="0">
                          <a:latin typeface="Calibri"/>
                          <a:ea typeface="Calibri"/>
                          <a:cs typeface="Times New Roman"/>
                        </a:rPr>
                        <a:t>, gongur upp trappur, ger reint, arbeiðir í havanum</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smtClean="0">
                          <a:latin typeface="Calibri"/>
                          <a:ea typeface="Calibri"/>
                          <a:cs typeface="Times New Roman"/>
                        </a:rPr>
                        <a:t>Súkklar </a:t>
                      </a:r>
                      <a:r>
                        <a:rPr lang="fo-FO" sz="1100" dirty="0">
                          <a:latin typeface="Calibri"/>
                          <a:ea typeface="Calibri"/>
                          <a:cs typeface="Times New Roman"/>
                        </a:rPr>
                        <a:t>skjótt, </a:t>
                      </a:r>
                      <a:r>
                        <a:rPr lang="fo-FO" sz="1100" dirty="0" smtClean="0">
                          <a:latin typeface="Calibri"/>
                          <a:ea typeface="Calibri"/>
                          <a:cs typeface="Times New Roman"/>
                        </a:rPr>
                        <a:t>rennur, </a:t>
                      </a:r>
                      <a:r>
                        <a:rPr lang="fo-FO" sz="1100" dirty="0">
                          <a:latin typeface="Calibri"/>
                          <a:ea typeface="Calibri"/>
                          <a:cs typeface="Times New Roman"/>
                        </a:rPr>
                        <a:t>spælir bólt</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Vatn </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O minuttir </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O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Gularót</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25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3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Súrepli</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245</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50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33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6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73">
                <a:tc>
                  <a:txBody>
                    <a:bodyPr/>
                    <a:lstStyle/>
                    <a:p>
                      <a:pPr>
                        <a:lnSpc>
                          <a:spcPct val="115000"/>
                        </a:lnSpc>
                        <a:spcAft>
                          <a:spcPts val="0"/>
                        </a:spcAft>
                        <a:tabLst>
                          <a:tab pos="699770" algn="l"/>
                        </a:tabLst>
                      </a:pPr>
                      <a:r>
                        <a:rPr lang="fo-FO" sz="1100">
                          <a:latin typeface="Calibri"/>
                          <a:ea typeface="Calibri"/>
                          <a:cs typeface="Times New Roman"/>
                        </a:rPr>
                        <a:t>½ l av sodavatn</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850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 tímar 54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 tími 56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43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22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73">
                <a:tc>
                  <a:txBody>
                    <a:bodyPr/>
                    <a:lstStyle/>
                    <a:p>
                      <a:pPr>
                        <a:lnSpc>
                          <a:spcPct val="115000"/>
                        </a:lnSpc>
                        <a:spcAft>
                          <a:spcPts val="0"/>
                        </a:spcAft>
                        <a:tabLst>
                          <a:tab pos="699770" algn="l"/>
                        </a:tabLst>
                      </a:pPr>
                      <a:r>
                        <a:rPr lang="fo-FO" sz="1100">
                          <a:latin typeface="Calibri"/>
                          <a:ea typeface="Calibri"/>
                          <a:cs typeface="Times New Roman"/>
                        </a:rPr>
                        <a:t>Snickers</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1250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4 tímar 15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 tímar 50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 tími 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30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700808"/>
            <a:ext cx="2006600" cy="440692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4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Morgunmatur:</a:t>
            </a:r>
            <a:endParaRPr kumimoji="0" lang="fo-FO" sz="1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1 koppur av te</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1 glas av millummjólk</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av ljósum breyði</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 av osti 45 +</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tesk. </a:t>
            </a:r>
            <a:r>
              <a:rPr lang="fo-FO" sz="1600" dirty="0" smtClean="0">
                <a:ea typeface="Arial Unicode MS" pitchFamily="34" charset="-128"/>
                <a:cs typeface="Arial Unicode MS" pitchFamily="34" charset="-128"/>
              </a:rPr>
              <a:t>a</a:t>
            </a: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v súltutoy</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Millummáli</a:t>
            </a:r>
            <a:endParaRPr kumimoji="0" lang="fo-FO" sz="1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½ l av</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cola</a:t>
            </a: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 av ljósum</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breyði</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stykki av</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sjokulátaviðskera</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mn-ea"/>
                <a:cs typeface="+mn-cs"/>
              </a:rPr>
              <a:t>1 portión av kips</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sp>
        <p:nvSpPr>
          <p:cNvPr id="3" name="Rectangle 5"/>
          <p:cNvSpPr>
            <a:spLocks noChangeArrowheads="1"/>
          </p:cNvSpPr>
          <p:nvPr/>
        </p:nvSpPr>
        <p:spPr bwMode="auto">
          <a:xfrm>
            <a:off x="1514475" y="263525"/>
            <a:ext cx="6115050" cy="879475"/>
          </a:xfrm>
          <a:prstGeom prst="rect">
            <a:avLst/>
          </a:prstGeom>
          <a:noFill/>
          <a:ln w="9525">
            <a:noFill/>
            <a:miter lim="800000"/>
            <a:headEnd/>
            <a:tailEnd/>
          </a:ln>
          <a:effectLst/>
        </p:spPr>
        <p:txBody>
          <a:bodyPr/>
          <a:lstStyle/>
          <a:p>
            <a:pPr eaLnBrk="0" hangingPunct="0"/>
            <a:endParaRPr lang="da-DK" sz="2000" b="1">
              <a:solidFill>
                <a:srgbClr val="CA4726"/>
              </a:solidFill>
              <a:latin typeface="Lucida Sans" pitchFamily="34" charset="0"/>
              <a:ea typeface="DotumChe" pitchFamily="49" charset="-127"/>
            </a:endParaRPr>
          </a:p>
        </p:txBody>
      </p:sp>
      <p:sp>
        <p:nvSpPr>
          <p:cNvPr id="4" name="Rectangle 6"/>
          <p:cNvSpPr>
            <a:spLocks noChangeArrowheads="1"/>
          </p:cNvSpPr>
          <p:nvPr/>
        </p:nvSpPr>
        <p:spPr bwMode="auto">
          <a:xfrm>
            <a:off x="2555776" y="1628800"/>
            <a:ext cx="2489200" cy="4968552"/>
          </a:xfrm>
          <a:prstGeom prst="rect">
            <a:avLst/>
          </a:prstGeom>
          <a:noFill/>
          <a:ln w="9525">
            <a:noFill/>
            <a:miter lim="800000"/>
            <a:headEnd/>
            <a:tailEnd/>
          </a:ln>
          <a:effectLst/>
        </p:spPr>
        <p:txBody>
          <a:bodyPr/>
          <a:lstStyle/>
          <a:p>
            <a:pPr eaLnBrk="0" hangingPunct="0">
              <a:lnSpc>
                <a:spcPct val="90000"/>
              </a:lnSpc>
              <a:spcBef>
                <a:spcPct val="20000"/>
              </a:spcBef>
            </a:pPr>
            <a:r>
              <a:rPr lang="fo-FO" sz="1400" dirty="0" smtClean="0">
                <a:ea typeface="Arial Unicode MS" pitchFamily="34" charset="-128"/>
                <a:cs typeface="Arial Unicode MS" pitchFamily="34" charset="-128"/>
              </a:rPr>
              <a:t> </a:t>
            </a:r>
          </a:p>
          <a:p>
            <a:pPr eaLnBrk="0" hangingPunct="0"/>
            <a:r>
              <a:rPr lang="fo-FO" sz="1600" b="1" u="sng" dirty="0" smtClean="0">
                <a:ea typeface="Arial Unicode MS" pitchFamily="34" charset="-128"/>
                <a:cs typeface="Arial Unicode MS" pitchFamily="34" charset="-128"/>
              </a:rPr>
              <a:t>Á middegi:</a:t>
            </a:r>
            <a:endParaRPr lang="fo-FO" sz="1600" b="1" dirty="0" smtClean="0">
              <a:ea typeface="Arial Unicode MS" pitchFamily="34" charset="-128"/>
              <a:cs typeface="Arial Unicode MS" pitchFamily="34" charset="-128"/>
            </a:endParaRPr>
          </a:p>
          <a:p>
            <a:pPr eaLnBrk="0" hangingPunct="0"/>
            <a:r>
              <a:rPr lang="fo-FO" sz="1600" dirty="0" smtClean="0">
                <a:ea typeface="Arial Unicode MS" pitchFamily="34" charset="-128"/>
                <a:cs typeface="Arial Unicode MS" pitchFamily="34" charset="-128"/>
              </a:rPr>
              <a:t>1 glas av soltimjólk</a:t>
            </a:r>
          </a:p>
          <a:p>
            <a:pPr eaLnBrk="0" hangingPunct="0"/>
            <a:r>
              <a:rPr lang="fo-FO" sz="1600" dirty="0" smtClean="0">
                <a:ea typeface="Arial Unicode MS" pitchFamily="34" charset="-128"/>
                <a:cs typeface="Arial Unicode MS" pitchFamily="34" charset="-128"/>
              </a:rPr>
              <a:t>1 verður av </a:t>
            </a:r>
            <a:r>
              <a:rPr lang="fo-FO" sz="1600" dirty="0" err="1" smtClean="0">
                <a:ea typeface="Arial Unicode MS" pitchFamily="34" charset="-128"/>
                <a:cs typeface="Arial Unicode MS" pitchFamily="34" charset="-128"/>
              </a:rPr>
              <a:t>fruktjogurt</a:t>
            </a:r>
            <a:endParaRPr lang="fo-FO" sz="1600" dirty="0" smtClean="0">
              <a:ea typeface="Arial Unicode MS" pitchFamily="34" charset="-128"/>
              <a:cs typeface="Arial Unicode MS" pitchFamily="34" charset="-128"/>
            </a:endParaRPr>
          </a:p>
          <a:p>
            <a:pPr eaLnBrk="0" hangingPunct="0"/>
            <a:r>
              <a:rPr lang="fo-FO" sz="1600" dirty="0" smtClean="0">
                <a:ea typeface="Arial Unicode MS" pitchFamily="34" charset="-128"/>
                <a:cs typeface="Arial Unicode MS" pitchFamily="34" charset="-128"/>
              </a:rPr>
              <a:t>3 hálvar flísar av rugbreyði</a:t>
            </a:r>
          </a:p>
          <a:p>
            <a:pPr eaLnBrk="0" hangingPunct="0"/>
            <a:r>
              <a:rPr lang="fo-FO" sz="1600" dirty="0" smtClean="0">
                <a:ea typeface="Arial Unicode MS" pitchFamily="34" charset="-128"/>
                <a:cs typeface="Arial Unicode MS" pitchFamily="34" charset="-128"/>
              </a:rPr>
              <a:t>Livurpostei á eina flís av breyði</a:t>
            </a:r>
          </a:p>
          <a:p>
            <a:pPr eaLnBrk="0" hangingPunct="0"/>
            <a:r>
              <a:rPr lang="fo-FO" sz="1600" dirty="0" smtClean="0">
                <a:ea typeface="Arial Unicode MS" pitchFamily="34" charset="-128"/>
                <a:cs typeface="Arial Unicode MS" pitchFamily="34" charset="-128"/>
              </a:rPr>
              <a:t>1 flís av osti 45+</a:t>
            </a:r>
          </a:p>
          <a:p>
            <a:pPr eaLnBrk="0" hangingPunct="0"/>
            <a:r>
              <a:rPr lang="fo-FO" sz="1600" dirty="0" smtClean="0">
                <a:ea typeface="Arial Unicode MS" pitchFamily="34" charset="-128"/>
                <a:cs typeface="Arial Unicode MS" pitchFamily="34" charset="-128"/>
              </a:rPr>
              <a:t>1 stykki av sjokulátaviðskera</a:t>
            </a:r>
          </a:p>
          <a:p>
            <a:pPr eaLnBrk="0" hangingPunct="0"/>
            <a:r>
              <a:rPr lang="fo-FO" sz="1600" dirty="0" smtClean="0">
                <a:ea typeface="Arial Unicode MS" pitchFamily="34" charset="-128"/>
                <a:cs typeface="Arial Unicode MS" pitchFamily="34" charset="-128"/>
              </a:rPr>
              <a:t>Reyða piparfrukt til pynt</a:t>
            </a:r>
          </a:p>
          <a:p>
            <a:pPr eaLnBrk="0" hangingPunct="0"/>
            <a:r>
              <a:rPr lang="fo-FO" sz="1600" dirty="0" smtClean="0">
                <a:ea typeface="Arial Unicode MS" pitchFamily="34" charset="-128"/>
                <a:cs typeface="Arial Unicode MS" pitchFamily="34" charset="-128"/>
              </a:rPr>
              <a:t>Agurku til pynt</a:t>
            </a:r>
          </a:p>
          <a:p>
            <a:pPr eaLnBrk="0" hangingPunct="0"/>
            <a:endParaRPr lang="fo-FO" sz="1600" u="sng" dirty="0" smtClean="0">
              <a:ea typeface="Arial Unicode MS" pitchFamily="34" charset="-128"/>
              <a:cs typeface="Arial Unicode MS" pitchFamily="34" charset="-128"/>
            </a:endParaRPr>
          </a:p>
          <a:p>
            <a:pPr eaLnBrk="0" hangingPunct="0">
              <a:lnSpc>
                <a:spcPct val="90000"/>
              </a:lnSpc>
              <a:spcBef>
                <a:spcPct val="20000"/>
              </a:spcBef>
            </a:pPr>
            <a:r>
              <a:rPr lang="fo-FO" sz="1600" b="1" u="sng" dirty="0" smtClean="0">
                <a:ea typeface="Arial Unicode MS" pitchFamily="34" charset="-128"/>
                <a:cs typeface="Arial Unicode MS" pitchFamily="34" charset="-128"/>
              </a:rPr>
              <a:t>Nátturði:</a:t>
            </a:r>
            <a:endParaRPr lang="fo-FO" sz="1600" b="1" dirty="0" smtClean="0">
              <a:ea typeface="Arial Unicode MS" pitchFamily="34" charset="-128"/>
              <a:cs typeface="Arial Unicode MS" pitchFamily="34" charset="-128"/>
            </a:endParaRPr>
          </a:p>
          <a:p>
            <a:pPr eaLnBrk="0" hangingPunct="0">
              <a:lnSpc>
                <a:spcPct val="90000"/>
              </a:lnSpc>
              <a:spcBef>
                <a:spcPct val="20000"/>
              </a:spcBef>
            </a:pPr>
            <a:r>
              <a:rPr lang="fo-FO" sz="1600" dirty="0" smtClean="0">
                <a:ea typeface="Arial Unicode MS" pitchFamily="34" charset="-128"/>
                <a:cs typeface="Arial Unicode MS" pitchFamily="34" charset="-128"/>
              </a:rPr>
              <a:t>1 glas av vatni</a:t>
            </a:r>
          </a:p>
          <a:p>
            <a:pPr eaLnBrk="0" hangingPunct="0">
              <a:lnSpc>
                <a:spcPct val="90000"/>
              </a:lnSpc>
              <a:spcBef>
                <a:spcPct val="20000"/>
              </a:spcBef>
            </a:pPr>
            <a:r>
              <a:rPr lang="fo-FO" sz="1600" dirty="0" smtClean="0">
                <a:ea typeface="Arial Unicode MS" pitchFamily="34" charset="-128"/>
                <a:cs typeface="Arial Unicode MS" pitchFamily="34" charset="-128"/>
              </a:rPr>
              <a:t>1 verð av pasta</a:t>
            </a:r>
          </a:p>
          <a:p>
            <a:pPr eaLnBrk="0" hangingPunct="0">
              <a:lnSpc>
                <a:spcPct val="90000"/>
              </a:lnSpc>
              <a:spcBef>
                <a:spcPct val="20000"/>
              </a:spcBef>
            </a:pPr>
            <a:r>
              <a:rPr lang="fo-FO" sz="1600" dirty="0" smtClean="0">
                <a:ea typeface="Arial Unicode MS" pitchFamily="34" charset="-128"/>
                <a:cs typeface="Arial Unicode MS" pitchFamily="34" charset="-128"/>
              </a:rPr>
              <a:t>1 verð av kjøtsovs</a:t>
            </a:r>
          </a:p>
          <a:p>
            <a:pPr eaLnBrk="0" hangingPunct="0">
              <a:lnSpc>
                <a:spcPct val="90000"/>
              </a:lnSpc>
              <a:spcBef>
                <a:spcPct val="20000"/>
              </a:spcBef>
            </a:pPr>
            <a:r>
              <a:rPr lang="fo-FO" sz="1600" dirty="0" smtClean="0">
                <a:ea typeface="Arial Unicode MS" pitchFamily="34" charset="-128"/>
                <a:cs typeface="Arial Unicode MS" pitchFamily="34" charset="-128"/>
              </a:rPr>
              <a:t>4 jarðber</a:t>
            </a:r>
          </a:p>
          <a:p>
            <a:pPr eaLnBrk="0" hangingPunct="0">
              <a:lnSpc>
                <a:spcPct val="90000"/>
              </a:lnSpc>
              <a:spcBef>
                <a:spcPct val="20000"/>
              </a:spcBef>
            </a:pPr>
            <a:r>
              <a:rPr lang="fo-FO" sz="1600" dirty="0" smtClean="0">
                <a:ea typeface="Arial Unicode MS" pitchFamily="34" charset="-128"/>
                <a:cs typeface="Arial Unicode MS" pitchFamily="34" charset="-128"/>
              </a:rPr>
              <a:t>1 verð av ísi</a:t>
            </a:r>
          </a:p>
          <a:p>
            <a:pPr eaLnBrk="0" hangingPunct="0">
              <a:lnSpc>
                <a:spcPct val="90000"/>
              </a:lnSpc>
              <a:spcBef>
                <a:spcPct val="20000"/>
              </a:spcBef>
            </a:pPr>
            <a:r>
              <a:rPr lang="fo-FO" sz="1400" dirty="0" smtClean="0">
                <a:ea typeface="Arial Unicode MS" pitchFamily="34" charset="-128"/>
                <a:cs typeface="Arial Unicode MS" pitchFamily="34" charset="-128"/>
              </a:rPr>
              <a:t> </a:t>
            </a:r>
            <a:endParaRPr lang="fo-FO" sz="1400" dirty="0">
              <a:ea typeface="Arial Unicode MS" pitchFamily="34" charset="-128"/>
              <a:cs typeface="Arial Unicode MS" pitchFamily="34" charset="-128"/>
            </a:endParaRPr>
          </a:p>
        </p:txBody>
      </p:sp>
      <p:grpSp>
        <p:nvGrpSpPr>
          <p:cNvPr id="6" name="Group 8"/>
          <p:cNvGrpSpPr>
            <a:grpSpLocks noChangeAspect="1"/>
          </p:cNvGrpSpPr>
          <p:nvPr/>
        </p:nvGrpSpPr>
        <p:grpSpPr bwMode="auto">
          <a:xfrm>
            <a:off x="5580112" y="1916832"/>
            <a:ext cx="2659062" cy="3990975"/>
            <a:chOff x="3627" y="1246"/>
            <a:chExt cx="1510" cy="2268"/>
          </a:xfrm>
        </p:grpSpPr>
        <p:pic>
          <p:nvPicPr>
            <p:cNvPr id="7" name="Picture 9" descr="5895"/>
            <p:cNvPicPr>
              <a:picLocks noChangeAspect="1" noChangeArrowheads="1"/>
            </p:cNvPicPr>
            <p:nvPr/>
          </p:nvPicPr>
          <p:blipFill>
            <a:blip r:embed="rId3" cstate="print"/>
            <a:srcRect/>
            <a:stretch>
              <a:fillRect/>
            </a:stretch>
          </p:blipFill>
          <p:spPr bwMode="auto">
            <a:xfrm>
              <a:off x="3627" y="1246"/>
              <a:ext cx="755" cy="1136"/>
            </a:xfrm>
            <a:prstGeom prst="rect">
              <a:avLst/>
            </a:prstGeom>
            <a:noFill/>
            <a:ln w="9525">
              <a:noFill/>
              <a:miter lim="800000"/>
              <a:headEnd/>
              <a:tailEnd/>
            </a:ln>
          </p:spPr>
        </p:pic>
        <p:pic>
          <p:nvPicPr>
            <p:cNvPr id="8" name="Picture 10" descr="5879"/>
            <p:cNvPicPr>
              <a:picLocks noChangeAspect="1" noChangeArrowheads="1"/>
            </p:cNvPicPr>
            <p:nvPr/>
          </p:nvPicPr>
          <p:blipFill>
            <a:blip r:embed="rId4" cstate="print"/>
            <a:srcRect/>
            <a:stretch>
              <a:fillRect/>
            </a:stretch>
          </p:blipFill>
          <p:spPr bwMode="auto">
            <a:xfrm>
              <a:off x="4382" y="1246"/>
              <a:ext cx="755" cy="1134"/>
            </a:xfrm>
            <a:prstGeom prst="rect">
              <a:avLst/>
            </a:prstGeom>
            <a:noFill/>
            <a:ln w="9525">
              <a:noFill/>
              <a:miter lim="800000"/>
              <a:headEnd/>
              <a:tailEnd/>
            </a:ln>
          </p:spPr>
        </p:pic>
        <p:pic>
          <p:nvPicPr>
            <p:cNvPr id="9" name="Picture 11" descr="5859"/>
            <p:cNvPicPr>
              <a:picLocks noChangeAspect="1" noChangeArrowheads="1"/>
            </p:cNvPicPr>
            <p:nvPr/>
          </p:nvPicPr>
          <p:blipFill>
            <a:blip r:embed="rId5" cstate="print"/>
            <a:srcRect/>
            <a:stretch>
              <a:fillRect/>
            </a:stretch>
          </p:blipFill>
          <p:spPr bwMode="auto">
            <a:xfrm>
              <a:off x="4382" y="2380"/>
              <a:ext cx="755" cy="1134"/>
            </a:xfrm>
            <a:prstGeom prst="rect">
              <a:avLst/>
            </a:prstGeom>
            <a:noFill/>
            <a:ln w="9525">
              <a:noFill/>
              <a:miter lim="800000"/>
              <a:headEnd/>
              <a:tailEnd/>
            </a:ln>
          </p:spPr>
        </p:pic>
        <p:pic>
          <p:nvPicPr>
            <p:cNvPr id="10" name="Picture 12" descr="5972"/>
            <p:cNvPicPr>
              <a:picLocks noChangeAspect="1" noChangeArrowheads="1"/>
            </p:cNvPicPr>
            <p:nvPr/>
          </p:nvPicPr>
          <p:blipFill>
            <a:blip r:embed="rId6" cstate="print"/>
            <a:srcRect/>
            <a:stretch>
              <a:fillRect/>
            </a:stretch>
          </p:blipFill>
          <p:spPr bwMode="auto">
            <a:xfrm>
              <a:off x="3627" y="2380"/>
              <a:ext cx="755" cy="1134"/>
            </a:xfrm>
            <a:prstGeom prst="rect">
              <a:avLst/>
            </a:prstGeom>
            <a:noFill/>
            <a:ln w="9525">
              <a:noFill/>
              <a:miter lim="800000"/>
              <a:headEnd/>
              <a:tailEnd/>
            </a:ln>
          </p:spPr>
        </p:pic>
      </p:grpSp>
      <p:sp>
        <p:nvSpPr>
          <p:cNvPr id="12" name="Text Box 16"/>
          <p:cNvSpPr txBox="1">
            <a:spLocks noChangeArrowheads="1"/>
          </p:cNvSpPr>
          <p:nvPr/>
        </p:nvSpPr>
        <p:spPr bwMode="auto">
          <a:xfrm>
            <a:off x="1403648" y="836712"/>
            <a:ext cx="2179638" cy="1015663"/>
          </a:xfrm>
          <a:prstGeom prst="rect">
            <a:avLst/>
          </a:prstGeom>
          <a:noFill/>
          <a:ln w="9525">
            <a:noFill/>
            <a:miter lim="800000"/>
            <a:headEnd/>
            <a:tailEnd/>
          </a:ln>
          <a:effectLst/>
        </p:spPr>
        <p:txBody>
          <a:bodyPr wrap="square">
            <a:spAutoFit/>
          </a:bodyPr>
          <a:lstStyle/>
          <a:p>
            <a:pPr>
              <a:spcBef>
                <a:spcPct val="50000"/>
              </a:spcBef>
            </a:pPr>
            <a:r>
              <a:rPr lang="fo-FO" sz="3000" b="1" dirty="0" smtClean="0"/>
              <a:t>Maturin hjá Sáru</a:t>
            </a:r>
            <a:endParaRPr lang="fo-FO"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2"/>
          <p:cNvGraphicFramePr>
            <a:graphicFrameLocks noChangeAspect="1"/>
          </p:cNvGraphicFramePr>
          <p:nvPr/>
        </p:nvGraphicFramePr>
        <p:xfrm>
          <a:off x="5534025" y="1963738"/>
          <a:ext cx="3468688" cy="4640262"/>
        </p:xfrm>
        <a:graphic>
          <a:graphicData uri="http://schemas.openxmlformats.org/presentationml/2006/ole">
            <p:oleObj spid="_x0000_s1030" name="Document" r:id="rId4" imgW="4656603" imgH="6172757" progId="Word.Document.8">
              <p:embed/>
            </p:oleObj>
          </a:graphicData>
        </a:graphic>
      </p:graphicFrame>
      <p:sp>
        <p:nvSpPr>
          <p:cNvPr id="3" name="Rectangle 3"/>
          <p:cNvSpPr txBox="1">
            <a:spLocks noChangeArrowheads="1"/>
          </p:cNvSpPr>
          <p:nvPr/>
        </p:nvSpPr>
        <p:spPr bwMode="auto">
          <a:xfrm>
            <a:off x="685800" y="1981200"/>
            <a:ext cx="4787900" cy="40132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Uppgáva – Maturin</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hjá Sáru</a:t>
            </a:r>
            <a:endParaRPr kumimoji="0" lang="fo-FO" sz="2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hlinkClick r:id="rId5"/>
              </a:rPr>
              <a:t>www.altomkost.dk</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Trýstið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Mål</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maden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undir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Test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din</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noProof="0" dirty="0" err="1" smtClean="0">
                <a:ln>
                  <a:noFill/>
                </a:ln>
                <a:solidFill>
                  <a:schemeClr val="tx1"/>
                </a:solidFill>
                <a:effectLst/>
                <a:uLnTx/>
                <a:uFillTx/>
                <a:latin typeface="+mn-lt"/>
                <a:ea typeface="Arial Unicode MS" pitchFamily="34" charset="-128"/>
                <a:cs typeface="Arial Unicode MS" pitchFamily="34" charset="-128"/>
              </a:rPr>
              <a:t>sundhed</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Veljið tað, sum Sára etur ein dag.</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lang="fo-FO" sz="2000" dirty="0" smtClean="0">
                <a:ea typeface="Arial Unicode MS" pitchFamily="34" charset="-128"/>
                <a:cs typeface="Arial Unicode MS" pitchFamily="34" charset="-128"/>
              </a:rPr>
              <a:t>Trýstið á </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din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madliste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Kannið</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um tit hava </a:t>
            </a:r>
            <a:r>
              <a:rPr lang="fo-FO" sz="2000" dirty="0" smtClean="0">
                <a:ea typeface="Arial Unicode MS" pitchFamily="34" charset="-128"/>
                <a:cs typeface="Arial Unicode MS" pitchFamily="34" charset="-128"/>
              </a:rPr>
              <a:t>skrivað rætt inn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resultat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Skrivið nøgdina hjá Sáru</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inn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lang="fo-FO" sz="2000" dirty="0" smtClean="0">
                <a:ea typeface="Arial Unicode MS" pitchFamily="34" charset="-128"/>
                <a:cs typeface="Arial Unicode MS" pitchFamily="34" charset="-128"/>
              </a:rPr>
              <a:t>Trýstið á</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resultat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p:txBody>
      </p:sp>
      <p:sp>
        <p:nvSpPr>
          <p:cNvPr id="4" name="Rectangle 5"/>
          <p:cNvSpPr>
            <a:spLocks noChangeArrowheads="1"/>
          </p:cNvSpPr>
          <p:nvPr/>
        </p:nvSpPr>
        <p:spPr bwMode="auto">
          <a:xfrm>
            <a:off x="1514475" y="263525"/>
            <a:ext cx="6115050" cy="879475"/>
          </a:xfrm>
          <a:prstGeom prst="rect">
            <a:avLst/>
          </a:prstGeom>
          <a:noFill/>
          <a:ln w="9525">
            <a:noFill/>
            <a:miter lim="800000"/>
            <a:headEnd/>
            <a:tailEnd/>
          </a:ln>
        </p:spPr>
        <p:txBody>
          <a:bodyPr/>
          <a:lstStyle/>
          <a:p>
            <a:endParaRPr lang="da-DK" sz="2000" b="1">
              <a:solidFill>
                <a:srgbClr val="CA4726"/>
              </a:solidFill>
              <a:latin typeface="Lucida Sans" pitchFamily="34" charset="0"/>
              <a:ea typeface="DotumChe" pitchFamily="49"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340768"/>
            <a:ext cx="7772400" cy="4653632"/>
          </a:xfrm>
          <a:prstGeom prst="rect">
            <a:avLst/>
          </a:prstGeom>
          <a:noFill/>
          <a:ln>
            <a:miter lim="800000"/>
            <a:headEnd/>
            <a:tailEnd/>
          </a:ln>
        </p:spPr>
        <p:txBody>
          <a:bodyPr vert="horz">
            <a:normAutofit/>
          </a:bodyPr>
          <a:lstStyle/>
          <a:p>
            <a:pPr marL="381000" marR="0" lvl="0" indent="-381000"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Uppgáva – Met um</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600" b="1" i="0" u="none" strike="noStrike" kern="1200" cap="none" spc="0" normalizeH="0" noProof="0" dirty="0" err="1" smtClean="0">
                <a:ln>
                  <a:noFill/>
                </a:ln>
                <a:solidFill>
                  <a:schemeClr val="tx1"/>
                </a:solidFill>
                <a:effectLst/>
                <a:uLnTx/>
                <a:uFillTx/>
                <a:latin typeface="+mn-lt"/>
                <a:ea typeface="Arial Unicode MS" pitchFamily="34" charset="-128"/>
                <a:cs typeface="Arial Unicode MS" pitchFamily="34" charset="-128"/>
              </a:rPr>
              <a:t>matvanarnar</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hjá Sáru</a:t>
            </a:r>
          </a:p>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Hvussu nógva orku fær Sára gjøgnum</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dagin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nóg mikið av frukt og grønmeti?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ov nógv av fiti?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ov nógv av sukri?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lang="fo-FO" sz="2000" dirty="0" smtClean="0">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r>
              <a:rPr lang="fo-FO" sz="2600" b="1" dirty="0" smtClean="0">
                <a:ea typeface="Arial Unicode MS" pitchFamily="34" charset="-128"/>
                <a:cs typeface="Arial Unicode MS" pitchFamily="34" charset="-128"/>
              </a:rPr>
              <a:t>Kjak – Maturin hjá Sáru</a:t>
            </a: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Etur Sára sunt?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skal Sára eta minni av </a:t>
            </a:r>
            <a:r>
              <a:rPr lang="fo-FO" sz="2000" dirty="0" smtClean="0">
                <a:ea typeface="Arial Unicode MS" pitchFamily="34" charset="-128"/>
                <a:cs typeface="Arial Unicode MS" pitchFamily="34" charset="-128"/>
              </a:rPr>
              <a:t>fyri</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eta meira heilsugott?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skal Sára eta meiri</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av fyri at eta meira heilsugott?</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Fer </a:t>
            </a:r>
            <a:r>
              <a:rPr lang="fo-FO" sz="2000" dirty="0" smtClean="0">
                <a:ea typeface="Arial Unicode MS" pitchFamily="34" charset="-128"/>
                <a:cs typeface="Arial Unicode MS" pitchFamily="34" charset="-128"/>
              </a:rPr>
              <a:t>Sára at taka uppá?</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2050" name="Object 7"/>
          <p:cNvGraphicFramePr>
            <a:graphicFrameLocks noChangeAspect="1"/>
          </p:cNvGraphicFramePr>
          <p:nvPr/>
        </p:nvGraphicFramePr>
        <p:xfrm>
          <a:off x="6364288" y="2973388"/>
          <a:ext cx="1571625" cy="1571625"/>
        </p:xfrm>
        <a:graphic>
          <a:graphicData uri="http://schemas.openxmlformats.org/presentationml/2006/ole">
            <p:oleObj spid="_x0000_s2054" name="Photo Editor-billede" r:id="rId4" imgW="1571844" imgH="157184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403b"/>
          <p:cNvPicPr>
            <a:picLocks noChangeAspect="1" noChangeArrowheads="1"/>
          </p:cNvPicPr>
          <p:nvPr/>
        </p:nvPicPr>
        <p:blipFill>
          <a:blip r:embed="rId3" cstate="print"/>
          <a:srcRect/>
          <a:stretch>
            <a:fillRect/>
          </a:stretch>
        </p:blipFill>
        <p:spPr bwMode="auto">
          <a:xfrm>
            <a:off x="1475656" y="1628800"/>
            <a:ext cx="6303367" cy="4728346"/>
          </a:xfrm>
          <a:prstGeom prst="rect">
            <a:avLst/>
          </a:prstGeom>
          <a:noFill/>
          <a:ln w="9525">
            <a:noFill/>
            <a:miter lim="800000"/>
            <a:headEnd/>
            <a:tailEnd/>
          </a:ln>
        </p:spPr>
      </p:pic>
      <p:sp>
        <p:nvSpPr>
          <p:cNvPr id="4" name="Tekstboks 3"/>
          <p:cNvSpPr txBox="1"/>
          <p:nvPr/>
        </p:nvSpPr>
        <p:spPr>
          <a:xfrm>
            <a:off x="1547664" y="836712"/>
            <a:ext cx="5976664" cy="523220"/>
          </a:xfrm>
          <a:prstGeom prst="rect">
            <a:avLst/>
          </a:prstGeom>
          <a:noFill/>
        </p:spPr>
        <p:txBody>
          <a:bodyPr wrap="square" rtlCol="0">
            <a:spAutoFit/>
          </a:bodyPr>
          <a:lstStyle/>
          <a:p>
            <a:r>
              <a:rPr lang="fo-FO" sz="2800" b="1" dirty="0" smtClean="0"/>
              <a:t>So nógva fiti og sukur fært tú</a:t>
            </a:r>
            <a:endParaRPr lang="da-DK"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Forløb">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TotalTime>
  <Words>1408</Words>
  <Application>Microsoft Office PowerPoint</Application>
  <PresentationFormat>Skærmshow (4:3)</PresentationFormat>
  <Paragraphs>319</Paragraphs>
  <Slides>14</Slides>
  <Notes>14</Notes>
  <HiddenSlides>0</HiddenSlides>
  <MMClips>0</MMClips>
  <ScaleCrop>false</ScaleCrop>
  <HeadingPairs>
    <vt:vector size="6" baseType="variant">
      <vt:variant>
        <vt:lpstr>Tema</vt:lpstr>
      </vt:variant>
      <vt:variant>
        <vt:i4>1</vt:i4>
      </vt:variant>
      <vt:variant>
        <vt:lpstr>Integrerede OLE-servere</vt:lpstr>
      </vt:variant>
      <vt:variant>
        <vt:i4>2</vt:i4>
      </vt:variant>
      <vt:variant>
        <vt:lpstr>Diastitler</vt:lpstr>
      </vt:variant>
      <vt:variant>
        <vt:i4>14</vt:i4>
      </vt:variant>
    </vt:vector>
  </HeadingPairs>
  <TitlesOfParts>
    <vt:vector size="17" baseType="lpstr">
      <vt:lpstr>Forløb</vt:lpstr>
      <vt:lpstr>Document</vt:lpstr>
      <vt:lpstr>Photo Editor-billede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Your User Name</dc:creator>
  <cp:lastModifiedBy>Wenke Andreassen</cp:lastModifiedBy>
  <cp:revision>98</cp:revision>
  <dcterms:created xsi:type="dcterms:W3CDTF">2011-05-25T12:40:25Z</dcterms:created>
  <dcterms:modified xsi:type="dcterms:W3CDTF">2011-09-01T14:01:44Z</dcterms:modified>
</cp:coreProperties>
</file>